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80136596471258"/>
          <c:y val="0.111345541401274"/>
          <c:w val="0.820585788713279"/>
          <c:h val="0.889410828025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3.2</c:v>
                </c:pt>
                <c:pt idx="1">
                  <c:v>8.8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</c:ser>
        <c:gapWidth val="100"/>
        <c:overlap val="0"/>
        <c:axId val="89448132"/>
        <c:axId val="24539212"/>
      </c:barChart>
      <c:catAx>
        <c:axId val="89448132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latin typeface="Arial"/>
              </a:defRPr>
            </a:pPr>
          </a:p>
        </c:txPr>
        <c:crossAx val="24539212"/>
        <c:crosses val="autoZero"/>
        <c:auto val="1"/>
        <c:lblAlgn val="ctr"/>
        <c:lblOffset val="100"/>
        <c:noMultiLvlLbl val="0"/>
      </c:catAx>
      <c:valAx>
        <c:axId val="24539212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latin typeface="Arial"/>
              </a:defRPr>
            </a:pPr>
          </a:p>
        </c:txPr>
        <c:crossAx val="89448132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latin typeface="Arial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3.2</c:v>
                </c:pt>
                <c:pt idx="1">
                  <c:v>8.8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</c:ser>
        <c:gapWidth val="100"/>
        <c:overlap val="0"/>
        <c:axId val="18228876"/>
        <c:axId val="16422916"/>
      </c:barChart>
      <c:catAx>
        <c:axId val="18228876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latin typeface="Arial"/>
              </a:defRPr>
            </a:pPr>
          </a:p>
        </c:txPr>
        <c:crossAx val="16422916"/>
        <c:crosses val="autoZero"/>
        <c:auto val="1"/>
        <c:lblAlgn val="ctr"/>
        <c:lblOffset val="100"/>
        <c:noMultiLvlLbl val="0"/>
      </c:catAx>
      <c:valAx>
        <c:axId val="16422916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latin typeface="Arial"/>
              </a:defRPr>
            </a:pPr>
          </a:p>
        </c:txPr>
        <c:crossAx val="18228876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latin typeface="Arial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39640" y="14814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22080" y="14814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57200" y="38455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39640" y="38455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22080" y="38455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239640" y="14814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6022080" y="14814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57200" y="38455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3239640" y="38455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6022080" y="38455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Полилиния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Прямоугольный треугольник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/>
          </a:blipFill>
          <a:ln w="12700">
            <a:noFill/>
          </a:ln>
          <a:effectLst>
            <a:outerShdw blurRad="5076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Прямая соединительная линия 1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ru-RU" sz="2700" spc="-1" strike="noStrike">
                <a:solidFill>
                  <a:srgbClr val="000000"/>
                </a:solidFill>
                <a:latin typeface="Lucida Sans Unicode"/>
              </a:rPr>
              <a:t>Образец текста</a:t>
            </a:r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621720" indent="-22860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b="0" lang="ru-RU" sz="2300" spc="-1" strike="noStrike">
                <a:solidFill>
                  <a:srgbClr val="000000"/>
                </a:solidFill>
                <a:latin typeface="Lucida Sans Unicode"/>
              </a:rPr>
              <a:t>Второй уровень</a:t>
            </a:r>
            <a:endParaRPr b="0" lang="ru-RU" sz="23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859680" indent="-22860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ru-RU" sz="2100" spc="-1" strike="noStrike">
                <a:solidFill>
                  <a:srgbClr val="000000"/>
                </a:solidFill>
                <a:latin typeface="Lucida Sans Unicode"/>
              </a:rPr>
              <a:t>Третий уровень</a:t>
            </a:r>
            <a:endParaRPr b="0" lang="ru-RU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143000" indent="-22860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ru-RU" sz="1900" spc="-1" strike="noStrike">
                <a:solidFill>
                  <a:srgbClr val="000000"/>
                </a:solidFill>
                <a:latin typeface="Lucida Sans Unicode"/>
              </a:rPr>
              <a:t>Четвертый уровень</a:t>
            </a:r>
            <a:endParaRPr b="0" lang="ru-RU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1371600" indent="-228600">
              <a:lnSpc>
                <a:spcPct val="100000"/>
              </a:lnSpc>
              <a:spcBef>
                <a:spcPts val="349"/>
              </a:spcBef>
              <a:buClr>
                <a:srgbClr val="da1f28"/>
              </a:buClr>
              <a:buFont typeface="Wingdings 2" charset="2"/>
              <a:buChar char=""/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07F0BE1C-E878-40D1-BD62-00122BAC77A7}" type="datetime">
              <a:rPr b="0" lang="ru-RU" sz="1000" spc="-1" strike="noStrike">
                <a:solidFill>
                  <a:srgbClr val="000000"/>
                </a:solidFill>
                <a:latin typeface="Lucida Sans Unicode"/>
              </a:rPr>
              <a:t>24.3.22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4F220ED-BCBA-4569-81D2-5F43CC3F2EC7}" type="slidenum">
              <a:rPr b="0" lang="ru-RU" sz="1000" spc="-1" strike="noStrike">
                <a:solidFill>
                  <a:srgbClr val="000000"/>
                </a:solidFill>
                <a:latin typeface="Lucida Sans Unicode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4100" spc="-1" strike="noStrike">
                <a:solidFill>
                  <a:srgbClr val="464646"/>
                </a:solidFill>
                <a:latin typeface="Lucida Sans Unicode"/>
              </a:rPr>
              <a:t>Образец заголовка</a:t>
            </a:r>
            <a:endParaRPr b="0" lang="ru-RU" sz="41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Полилиния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Прямоугольный треугольник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/>
          </a:blipFill>
          <a:ln w="12700">
            <a:noFill/>
          </a:ln>
          <a:effectLst>
            <a:outerShdw blurRad="50760" dir="5400000" dist="3816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Прямая соединительная линия 1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PlaceHolder 1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A9A9494A-2115-4049-BEAA-2DDA84D32EBB}" type="datetime">
              <a:rPr b="0" lang="ru-RU" sz="1000" spc="-1" strike="noStrike">
                <a:solidFill>
                  <a:srgbClr val="000000"/>
                </a:solidFill>
                <a:latin typeface="Lucida Sans Unicode"/>
              </a:rPr>
              <a:t>24.3.22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FC9545B-FB67-4BFC-A860-88A3F8EAF7BF}" type="slidenum">
              <a:rPr b="0" lang="ru-RU" sz="1000" spc="-1" strike="noStrike">
                <a:solidFill>
                  <a:srgbClr val="000000"/>
                </a:solidFill>
                <a:latin typeface="Lucida Sans Unicode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Lucida Sans Unicode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Lucida Sans Unicode"/>
              </a:rPr>
              <a:t>Для правки структуры щёлкните мышью</a:t>
            </a:r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Lucida Sans Unicode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Lucida Sans Unicod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00" spc="-1" strike="noStrike">
                <a:solidFill>
                  <a:srgbClr val="000000"/>
                </a:solidFill>
                <a:latin typeface="Lucida Sans Unicode"/>
              </a:rPr>
              <a:t>Третий уровень структуры</a:t>
            </a:r>
            <a:endParaRPr b="0" lang="ru-RU" sz="1900" spc="-1" strike="noStrike">
              <a:solidFill>
                <a:srgbClr val="000000"/>
              </a:solidFill>
              <a:latin typeface="Lucida Sans Unicod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Lucida Sans Unicode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Lucida Sans Unicode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Lucida Sans Unicod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Lucida Sans Unicode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"/>
          <p:cNvGraphicFramePr/>
          <p:nvPr/>
        </p:nvGraphicFramePr>
        <p:xfrm>
          <a:off x="457200" y="1481400"/>
          <a:ext cx="8228880" cy="364320"/>
        </p:xfrm>
        <a:graphic>
          <a:graphicData uri="http://schemas.openxmlformats.org/drawingml/2006/table">
            <a:tbl>
              <a:tblPr/>
              <a:tblGrid>
                <a:gridCol w="8229240"/>
              </a:tblGrid>
              <a:tr h="36468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92" name="Picture 2"/>
          <p:cNvSpPr txBox="1"/>
          <p:nvPr/>
        </p:nvSpPr>
        <p:spPr>
          <a:xfrm>
            <a:off x="108720" y="167400"/>
            <a:ext cx="9143640" cy="685764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5000" bIns="45000" anchor="t" anchorCtr="1">
            <a:noAutofit/>
          </a:bodyPr>
          <a:p>
            <a:r>
              <a:rPr b="0" lang="ru-RU" sz="1800" spc="-1" strike="noStrike">
                <a:latin typeface="Arial"/>
              </a:rPr>
              <a:t>ГКОУ ВО «Гусь-Хрустальная специальная (коррекционная) школа-интернат»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3" name="Прямоугольник 4"/>
          <p:cNvSpPr/>
          <p:nvPr/>
        </p:nvSpPr>
        <p:spPr>
          <a:xfrm>
            <a:off x="1643040" y="1071720"/>
            <a:ext cx="635760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Lucida Sans Unicode"/>
              </a:rPr>
              <a:t>РАЗВИТИЕ ТВОРЧЕСКОГО ПОТЕНЦИАЛА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Lucida Sans Unicode"/>
              </a:rPr>
              <a:t>ДЕТЕЙ С ОВЗ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94" name="Прямоугольник 5"/>
          <p:cNvSpPr/>
          <p:nvPr/>
        </p:nvSpPr>
        <p:spPr>
          <a:xfrm>
            <a:off x="714240" y="3643200"/>
            <a:ext cx="8072280" cy="191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Подготовила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        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учитель  начальных классов,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        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первой квалификационной категории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                           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Дубровина О.О.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              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32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3" name="TextBox 4"/>
          <p:cNvSpPr/>
          <p:nvPr/>
        </p:nvSpPr>
        <p:spPr>
          <a:xfrm>
            <a:off x="1571760" y="714240"/>
            <a:ext cx="61434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ЛЕПКА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4" name="TextBox 6"/>
          <p:cNvSpPr/>
          <p:nvPr/>
        </p:nvSpPr>
        <p:spPr>
          <a:xfrm>
            <a:off x="714240" y="1285920"/>
            <a:ext cx="8143560" cy="35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Позволяет детям выразить свое настроение, эмоции, чувства и отношение к себе и миру в целом. Более богатыми становятся образное мышление, воображение и фантазия. Работа пальцами с податливым материалом развивает мелкую моторику, массаж нервных окончаний на руках позволяет расслабиться. Создание объемных фигур улучшает пространственное мышление.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36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37" name="TextBox 4"/>
          <p:cNvSpPr/>
          <p:nvPr/>
        </p:nvSpPr>
        <p:spPr>
          <a:xfrm>
            <a:off x="1571760" y="714240"/>
            <a:ext cx="5786280" cy="79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ТЕСТОПЛАСТИКА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38" name="TextBox 5"/>
          <p:cNvSpPr/>
          <p:nvPr/>
        </p:nvSpPr>
        <p:spPr>
          <a:xfrm>
            <a:off x="1000080" y="1714320"/>
            <a:ext cx="707184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Тесто – это уникальный материал для творчества. Это более податливый материал, что позволяет заниматься лепкой из него маленьким детям. Оно не токсично, процесс создания фигурок из теста безопасен даже для аллергиков.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5596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41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2" name="TextBox 7"/>
          <p:cNvSpPr/>
          <p:nvPr/>
        </p:nvSpPr>
        <p:spPr>
          <a:xfrm>
            <a:off x="2286000" y="714240"/>
            <a:ext cx="45716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БИСЕРОПЛЕТЕНИЕ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3" name="TextBox 12"/>
          <p:cNvSpPr/>
          <p:nvPr/>
        </p:nvSpPr>
        <p:spPr>
          <a:xfrm>
            <a:off x="1214280" y="1571760"/>
            <a:ext cx="528588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Rectangle 11"/>
          <p:cNvSpPr/>
          <p:nvPr/>
        </p:nvSpPr>
        <p:spPr>
          <a:xfrm>
            <a:off x="500040" y="1443600"/>
            <a:ext cx="8357760" cy="3078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Развивает мелкую моторику, которая отвечает за умственные способности ребенка. В наше время в важности мелкой моторики у ребенка никто не сомневается. Так вот, бисероплетение в этом плане — просто отличное занятие. 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Помимо этого, занятие бисероплитением развивает фантазию у ребенка и воображение.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"/>
          <p:cNvGraphicFramePr/>
          <p:nvPr/>
        </p:nvGraphicFramePr>
        <p:xfrm>
          <a:off x="460440" y="4714200"/>
          <a:ext cx="8280" cy="113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47" name="Picture 2" descr="C:\Users\HP\Downloads\1583936390_44-p-foni-dlya-prezentatsii-pro-detstvo-69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2000160" y="714240"/>
            <a:ext cx="47858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РИСОВАНИЕ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9" name="Rectangle 2"/>
          <p:cNvSpPr/>
          <p:nvPr/>
        </p:nvSpPr>
        <p:spPr>
          <a:xfrm>
            <a:off x="571320" y="1657800"/>
            <a:ext cx="7929360" cy="3078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200" spc="-1" strike="noStrike">
                <a:solidFill>
                  <a:srgbClr val="333333"/>
                </a:solidFill>
                <a:latin typeface="Calibri"/>
                <a:ea typeface="Times New Roman"/>
              </a:rPr>
              <a:t> </a:t>
            </a:r>
            <a:r>
              <a:rPr b="0" lang="ru-RU" sz="2800" spc="-1" strike="noStrike">
                <a:solidFill>
                  <a:srgbClr val="333333"/>
                </a:solidFill>
                <a:latin typeface="Times New Roman"/>
                <a:ea typeface="Times New Roman"/>
              </a:rPr>
              <a:t>Польза рисования для детей очень велика. Через рисование дети с ОВЗ познают окружающий мир. Рисование стимулирует развитие всех психических процессов: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Lucida Sans Unicode"/>
                <a:ea typeface="Times New Roman"/>
              </a:rPr>
              <a:t>  ◇ </a:t>
            </a:r>
            <a:r>
              <a:rPr b="0" lang="ru-RU" sz="2800" spc="-1" strike="noStrike">
                <a:solidFill>
                  <a:srgbClr val="333333"/>
                </a:solidFill>
                <a:latin typeface="Times New Roman"/>
                <a:ea typeface="Times New Roman"/>
              </a:rPr>
              <a:t>внимания;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Lucida Sans Unicode"/>
                <a:ea typeface="Times New Roman"/>
              </a:rPr>
              <a:t>  ◇ </a:t>
            </a:r>
            <a:r>
              <a:rPr b="0" lang="ru-RU" sz="2800" spc="-1" strike="noStrike">
                <a:solidFill>
                  <a:srgbClr val="333333"/>
                </a:solidFill>
                <a:latin typeface="Times New Roman"/>
                <a:ea typeface="Times New Roman"/>
              </a:rPr>
              <a:t>памяти;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Lucida Sans Unicode"/>
                <a:ea typeface="Times New Roman"/>
              </a:rPr>
              <a:t>  ◇ </a:t>
            </a:r>
            <a:r>
              <a:rPr b="0" lang="ru-RU" sz="2800" spc="-1" strike="noStrike">
                <a:solidFill>
                  <a:srgbClr val="333333"/>
                </a:solidFill>
                <a:latin typeface="Times New Roman"/>
                <a:ea typeface="Times New Roman"/>
              </a:rPr>
              <a:t>воображения.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180000" y="14144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52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53" name="Прямоугольник 4"/>
          <p:cNvSpPr/>
          <p:nvPr/>
        </p:nvSpPr>
        <p:spPr>
          <a:xfrm>
            <a:off x="1071360" y="1928880"/>
            <a:ext cx="6857640" cy="179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Дети с ограниченными возможностями сильнее, чем мы думаем. Они сражаются в битвах, о которых большинство людей никогда не узнает.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55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56" name="TextBox 4"/>
          <p:cNvSpPr/>
          <p:nvPr/>
        </p:nvSpPr>
        <p:spPr>
          <a:xfrm>
            <a:off x="2000160" y="2071800"/>
            <a:ext cx="514332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СПАСИБО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ЗА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ВНИМАНИЕ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6" name="Прямоугольник 2"/>
          <p:cNvSpPr/>
          <p:nvPr/>
        </p:nvSpPr>
        <p:spPr>
          <a:xfrm>
            <a:off x="500040" y="500040"/>
            <a:ext cx="8000640" cy="39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«Творческая деятельность – это деятельность человека, которая создает нечто новое, все равно, будет ли это созидание творческой деятельностью, какой-нибудь вещью внешнего мира или известным построением ума или чувства, живущим и обнаруживающимся только в самом человеке». </a:t>
            </a: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Л.С. Выготский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98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4"/>
          <p:cNvSpPr/>
          <p:nvPr/>
        </p:nvSpPr>
        <p:spPr>
          <a:xfrm>
            <a:off x="1071360" y="1000080"/>
            <a:ext cx="7071840" cy="35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Одной из главных задач в концепции модернизации Российского образования является обеспечение детей с ограниченными возможностями здоровья: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  ◇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социально-психологическими,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  ◇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медицинскими условиями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  ◇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специальными условиями для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    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обучения и развития.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"/>
          <p:cNvGraphicFramePr/>
          <p:nvPr/>
        </p:nvGraphicFramePr>
        <p:xfrm>
          <a:off x="-4119840" y="1339920"/>
          <a:ext cx="5618520" cy="7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02" name="Picture 2" descr="C:\Users\HP\Downloads\1583936390_44-p-foni-dlya-prezentatsii-pro-detstvo-69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3" name="Прямоугольник 5"/>
          <p:cNvSpPr/>
          <p:nvPr/>
        </p:nvSpPr>
        <p:spPr>
          <a:xfrm>
            <a:off x="2286000" y="571320"/>
            <a:ext cx="464328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 u="sng">
                <a:solidFill>
                  <a:srgbClr val="000000"/>
                </a:solidFill>
                <a:uFillTx/>
                <a:latin typeface="Times New Roman"/>
              </a:rPr>
              <a:t> </a:t>
            </a:r>
            <a:r>
              <a:rPr b="0" lang="ru-RU" sz="5400" spc="-1" strike="noStrike" u="sng">
                <a:solidFill>
                  <a:srgbClr val="000000"/>
                </a:solidFill>
                <a:uFillTx/>
                <a:latin typeface="Times New Roman"/>
              </a:rPr>
              <a:t>Задачи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04" name="Прямоугольник 6"/>
          <p:cNvSpPr/>
          <p:nvPr/>
        </p:nvSpPr>
        <p:spPr>
          <a:xfrm>
            <a:off x="1214280" y="1941840"/>
            <a:ext cx="2571480" cy="26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Создать условия для безопасного и комфортного выхода детей с ОВЗ потребностями в большой социум.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05" name="Прямоугольник 7"/>
          <p:cNvSpPr/>
          <p:nvPr/>
        </p:nvSpPr>
        <p:spPr>
          <a:xfrm>
            <a:off x="5429160" y="2011320"/>
            <a:ext cx="2356920" cy="228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Стимулировать желание детей с ОВЗ находится в этом социуме и сформировать доверие к нему.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7" name="Прямоугольник 2"/>
          <p:cNvSpPr/>
          <p:nvPr/>
        </p:nvSpPr>
        <p:spPr>
          <a:xfrm>
            <a:off x="857160" y="928800"/>
            <a:ext cx="7857720" cy="35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«Творчество – это не сумма знаний, а особая направленность интеллекта, особая взаимосвязь между интеллектуальной жизнью личности и проявлением ее сил в активной деятельности. Творчество – это деятельность, в которой раскрывается духовный мир личности ».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                                              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В.А. Сухомлинский.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9" name="TextBox 3"/>
          <p:cNvSpPr/>
          <p:nvPr/>
        </p:nvSpPr>
        <p:spPr>
          <a:xfrm>
            <a:off x="714240" y="928800"/>
            <a:ext cx="7714800" cy="39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</a:rPr>
              <a:t>Развитие творческого потенциала детей с ОВЗ способствует развитию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Lucida Sans Unicode"/>
              </a:rPr>
              <a:t>      ◇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Эстетического вкуса;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Lucida Sans Unicode"/>
              </a:rPr>
              <a:t>      ◇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Наблюдательности;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Lucida Sans Unicode"/>
              </a:rPr>
              <a:t>      ◇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Художественному видению окружающей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действительности;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Lucida Sans Unicode"/>
              </a:rPr>
              <a:t>      ◇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Конструкторскому и творческому 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мышлению.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11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1"/>
          <p:cNvSpPr/>
          <p:nvPr/>
        </p:nvSpPr>
        <p:spPr>
          <a:xfrm>
            <a:off x="2857320" y="571320"/>
            <a:ext cx="3642840" cy="571320"/>
          </a:xfrm>
          <a:prstGeom prst="rect">
            <a:avLst/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Times New Roman"/>
              </a:rPr>
              <a:t>Виды творчества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13" name="Скругленный прямоугольник 16"/>
          <p:cNvSpPr/>
          <p:nvPr/>
        </p:nvSpPr>
        <p:spPr>
          <a:xfrm>
            <a:off x="785880" y="4214880"/>
            <a:ext cx="2356920" cy="713880"/>
          </a:xfrm>
          <a:prstGeom prst="roundRect">
            <a:avLst>
              <a:gd name="adj" fmla="val 16667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Lucida Sans Unicode"/>
              </a:rPr>
              <a:t>Аппликация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4" name="Скругленный прямоугольник 17"/>
          <p:cNvSpPr/>
          <p:nvPr/>
        </p:nvSpPr>
        <p:spPr>
          <a:xfrm>
            <a:off x="1000080" y="1857240"/>
            <a:ext cx="1642680" cy="713880"/>
          </a:xfrm>
          <a:prstGeom prst="roundRect">
            <a:avLst>
              <a:gd name="adj" fmla="val 16667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Lucida Sans Unicode"/>
              </a:rPr>
              <a:t>Лепка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5" name="Скругленный прямоугольник 19"/>
          <p:cNvSpPr/>
          <p:nvPr/>
        </p:nvSpPr>
        <p:spPr>
          <a:xfrm>
            <a:off x="857160" y="2928960"/>
            <a:ext cx="2071440" cy="928440"/>
          </a:xfrm>
          <a:prstGeom prst="roundRect">
            <a:avLst>
              <a:gd name="adj" fmla="val 16667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Lucida Sans Unicode"/>
              </a:rPr>
              <a:t>Рисование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6" name="Скругленный прямоугольник 20"/>
          <p:cNvSpPr/>
          <p:nvPr/>
        </p:nvSpPr>
        <p:spPr>
          <a:xfrm>
            <a:off x="3714840" y="1857240"/>
            <a:ext cx="1785600" cy="713880"/>
          </a:xfrm>
          <a:prstGeom prst="roundRect">
            <a:avLst>
              <a:gd name="adj" fmla="val 16667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Lucida Sans Unicode"/>
              </a:rPr>
              <a:t>Оригами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" name="Скругленный прямоугольник 21"/>
          <p:cNvSpPr/>
          <p:nvPr/>
        </p:nvSpPr>
        <p:spPr>
          <a:xfrm>
            <a:off x="3643200" y="3000240"/>
            <a:ext cx="2142720" cy="856800"/>
          </a:xfrm>
          <a:prstGeom prst="roundRect">
            <a:avLst>
              <a:gd name="adj" fmla="val 16667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Lucida Sans Unicode"/>
              </a:rPr>
              <a:t>Тестопластика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" name="Скругленный прямоугольник 22"/>
          <p:cNvSpPr/>
          <p:nvPr/>
        </p:nvSpPr>
        <p:spPr>
          <a:xfrm>
            <a:off x="3714840" y="4214880"/>
            <a:ext cx="2142720" cy="713880"/>
          </a:xfrm>
          <a:prstGeom prst="roundRect">
            <a:avLst>
              <a:gd name="adj" fmla="val 16667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Lucida Sans Unicode"/>
              </a:rPr>
              <a:t>Бисероплетение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" name="Скругленный прямоугольник 23"/>
          <p:cNvSpPr/>
          <p:nvPr/>
        </p:nvSpPr>
        <p:spPr>
          <a:xfrm>
            <a:off x="6643800" y="3143160"/>
            <a:ext cx="1928520" cy="713880"/>
          </a:xfrm>
          <a:prstGeom prst="roundRect">
            <a:avLst>
              <a:gd name="adj" fmla="val 16667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Lucida Sans Unicode"/>
              </a:rPr>
              <a:t>Макраме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0" name="Скругленный прямоугольник 24"/>
          <p:cNvSpPr/>
          <p:nvPr/>
        </p:nvSpPr>
        <p:spPr>
          <a:xfrm>
            <a:off x="6643800" y="1857240"/>
            <a:ext cx="1856880" cy="713880"/>
          </a:xfrm>
          <a:prstGeom prst="roundRect">
            <a:avLst>
              <a:gd name="adj" fmla="val 16667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Lucida Sans Unicode"/>
              </a:rPr>
              <a:t>Вязание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" name="Скругленный прямоугольник 25"/>
          <p:cNvSpPr/>
          <p:nvPr/>
        </p:nvSpPr>
        <p:spPr>
          <a:xfrm>
            <a:off x="6500880" y="4214880"/>
            <a:ext cx="2285640" cy="785520"/>
          </a:xfrm>
          <a:prstGeom prst="roundRect">
            <a:avLst>
              <a:gd name="adj" fmla="val 16667"/>
            </a:avLst>
          </a:prstGeom>
          <a:solidFill>
            <a:srgbClr val="2da2bf"/>
          </a:solidFill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Lucida Sans Unicode"/>
              </a:rPr>
              <a:t>Нетрадиционные техники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b="0" lang="ru-RU" sz="2700" spc="-1" strike="noStrike">
                <a:solidFill>
                  <a:srgbClr val="000000"/>
                </a:solidFill>
                <a:latin typeface="Lucida Sans Unicode"/>
              </a:rPr>
              <a:t>Перечесление</a:t>
            </a:r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700" spc="-1" strike="noStrike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4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5" name="TextBox 5"/>
          <p:cNvSpPr/>
          <p:nvPr/>
        </p:nvSpPr>
        <p:spPr>
          <a:xfrm>
            <a:off x="357120" y="500040"/>
            <a:ext cx="8500680" cy="43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Эффективность работы с нетрадиционными техниками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Lucida Sans Unicode"/>
              </a:rPr>
              <a:t>◇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Активизируют индивидуальные способности детей;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Lucida Sans Unicode"/>
              </a:rPr>
              <a:t>◇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Дают неограниченные возможности для импровизации сочетания самых разных материалов;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Снимает страх неудачи;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Lucida Sans Unicode"/>
              </a:rPr>
              <a:t>◇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Формирует необходимые для творчества качества: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Уверенность в себе;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Самоутверждение;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Самоуважение.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"/>
          <p:cNvGraphicFramePr/>
          <p:nvPr/>
        </p:nvGraphicFramePr>
        <p:xfrm>
          <a:off x="457200" y="1481400"/>
          <a:ext cx="8228880" cy="364320"/>
        </p:xfrm>
        <a:graphic>
          <a:graphicData uri="http://schemas.openxmlformats.org/drawingml/2006/table">
            <a:tbl>
              <a:tblPr/>
              <a:tblGrid>
                <a:gridCol w="8229240"/>
              </a:tblGrid>
              <a:tr h="36468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Lucida Sans Unicode"/>
            </a:endParaRPr>
          </a:p>
        </p:txBody>
      </p:sp>
      <p:pic>
        <p:nvPicPr>
          <p:cNvPr id="128" name="Picture 2" descr="C:\Users\HP\Downloads\1583936390_44-p-foni-dlya-prezentatsii-pro-detstvo-69.pn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9" name="TextBox 7"/>
          <p:cNvSpPr/>
          <p:nvPr/>
        </p:nvSpPr>
        <p:spPr>
          <a:xfrm>
            <a:off x="1500120" y="571320"/>
            <a:ext cx="621468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АППЛИКАЦИЯ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0" name="TextBox 9"/>
          <p:cNvSpPr/>
          <p:nvPr/>
        </p:nvSpPr>
        <p:spPr>
          <a:xfrm>
            <a:off x="857160" y="1428840"/>
            <a:ext cx="7714800" cy="30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Развивает воображение, творческое мышление, увеличивает умственные способности ребёнка. За столом с бумагой, тканью, ножницами, клеем, начнут расширяться его познания в самых разнообразных областях: размеры и формы, расположение объектов в пространстве, изучение различных оттенков, расцветок, цветов.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438</TotalTime>
  <Application>LibreOffice/7.2.1.2$Windows_X86_64 LibreOffice_project/87b77fad49947c1441b67c559c339af8f3517e22</Application>
  <AppVersion>15.0000</AppVersion>
  <Words>484</Words>
  <Paragraphs>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2020-10-04T11:27:20Z</dcterms:created>
  <dc:creator>HP</dc:creator>
  <dc:description/>
  <dc:language>ru-RU</dc:language>
  <cp:lastModifiedBy/>
  <dcterms:modified xsi:type="dcterms:W3CDTF">2022-03-24T09:24:02Z</dcterms:modified>
  <cp:revision>42</cp:revision>
  <dc:subject/>
  <dc:title>название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15</vt:i4>
  </property>
</Properties>
</file>