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jpeg" ContentType="image/jpeg"/>
  <Override PartName="/ppt/media/image9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979797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F22202D-505C-49B2-9FD0-7B4C2BE1BC59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1.2.23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9A92C19-932F-4828-81F9-AA5603B385C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979797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5E89CD4-6EED-4EF4-A53A-3A8E3B252004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1.2.23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B55D270-9739-40F1-9FDE-11889E2CAB6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332640"/>
            <a:ext cx="8350200" cy="6336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2060"/>
                </a:solidFill>
                <a:latin typeface="Times New Roman"/>
              </a:rPr>
              <a:t>Урок по истории в 7 классе</a:t>
            </a:r>
            <a:br/>
            <a:br/>
            <a:r>
              <a:rPr b="1" lang="ru-RU" sz="5400" spc="-1" strike="noStrike">
                <a:solidFill>
                  <a:srgbClr val="ff0000"/>
                </a:solidFill>
                <a:latin typeface="Calibri"/>
              </a:rPr>
              <a:t>Тема урока: </a:t>
            </a:r>
            <a:br/>
            <a:r>
              <a:rPr b="1" lang="ru-RU" sz="5400" spc="-1" strike="noStrike">
                <a:solidFill>
                  <a:srgbClr val="ff0000"/>
                </a:solidFill>
                <a:latin typeface="Calibri"/>
              </a:rPr>
              <a:t>«Нашествие монголо-татар на Русь»</a:t>
            </a:r>
            <a:br/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                                    </a:t>
            </a:r>
            <a:br/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                                     </a:t>
            </a:r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Разработала, подготовила и провела:</a:t>
            </a:r>
            <a:br/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                                                                                                                    учитель истории </a:t>
            </a:r>
            <a:br/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                                                                             высшей квалификационной категории</a:t>
            </a:r>
            <a:br/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                                                                                                                  Алянчикова М.Д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79640" y="332640"/>
            <a:ext cx="8506800" cy="6336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                             </a:t>
            </a:r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Кроссворд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Times New Roman"/>
              </a:rPr>
              <a:t>                               </a:t>
            </a:r>
            <a:r>
              <a:rPr b="1" lang="ru-RU" sz="3200" spc="-1" strike="noStrike">
                <a:solidFill>
                  <a:srgbClr val="002060"/>
                </a:solidFill>
                <a:latin typeface="Times New Roman"/>
              </a:rPr>
              <a:t>Ответы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Times New Roman"/>
              </a:rPr>
              <a:t>                            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Times New Roman"/>
              </a:rPr>
              <a:t>  </a:t>
            </a:r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1.Юрта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  </a:t>
            </a:r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2.Тьма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  </a:t>
            </a:r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3.Орды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5" name="Рисунок 5" descr=""/>
          <p:cNvPicPr/>
          <p:nvPr/>
        </p:nvPicPr>
        <p:blipFill>
          <a:blip r:embed="rId1"/>
          <a:stretch/>
        </p:blipFill>
        <p:spPr>
          <a:xfrm>
            <a:off x="2051640" y="2040480"/>
            <a:ext cx="6912360" cy="462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332640"/>
            <a:ext cx="8229240" cy="6264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             </a:t>
            </a: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Изучение нового материала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              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«Битва на реке Калке»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                       </a:t>
            </a: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лето 1223 год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Picture 2" descr="http://www.idi.bg/gallery/users/76/blogs/1526/Image/pic1.jpg"/>
          <p:cNvPicPr/>
          <p:nvPr/>
        </p:nvPicPr>
        <p:blipFill>
          <a:blip r:embed="rId1"/>
          <a:stretch/>
        </p:blipFill>
        <p:spPr>
          <a:xfrm>
            <a:off x="2005920" y="2277000"/>
            <a:ext cx="5131800" cy="417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07640" y="116640"/>
            <a:ext cx="8856720" cy="6552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                   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Осада и взятие Рязани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                       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Рисунок 3" descr=""/>
          <p:cNvPicPr/>
          <p:nvPr/>
        </p:nvPicPr>
        <p:blipFill>
          <a:blip r:embed="rId1"/>
          <a:stretch/>
        </p:blipFill>
        <p:spPr>
          <a:xfrm>
            <a:off x="-29520" y="764640"/>
            <a:ext cx="9143640" cy="5976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Декабрь 1237 год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Объект 4" descr=""/>
          <p:cNvPicPr/>
          <p:nvPr/>
        </p:nvPicPr>
        <p:blipFill>
          <a:blip r:embed="rId1"/>
          <a:stretch/>
        </p:blipFill>
        <p:spPr>
          <a:xfrm>
            <a:off x="395640" y="1124640"/>
            <a:ext cx="8496720" cy="5616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Декабрь 1237 год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" name="Объект 3" descr=""/>
          <p:cNvPicPr/>
          <p:nvPr/>
        </p:nvPicPr>
        <p:blipFill>
          <a:blip r:embed="rId1"/>
          <a:stretch/>
        </p:blipFill>
        <p:spPr>
          <a:xfrm>
            <a:off x="251640" y="1124640"/>
            <a:ext cx="8496720" cy="5616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Calibri"/>
              </a:rPr>
              <a:t>Осадные орудия монголо-татар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179640" y="1268640"/>
            <a:ext cx="8424720" cy="5328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1f497d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1f497d"/>
                </a:solidFill>
                <a:latin typeface="Calibri"/>
              </a:rPr>
              <a:t>Камнемет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1f497d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1f497d"/>
                </a:solidFill>
                <a:latin typeface="Calibri"/>
              </a:rPr>
              <a:t>Катапульта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1f497d"/>
                </a:solidFill>
                <a:latin typeface="Calibri"/>
              </a:rPr>
              <a:t>                               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Рисунок 6" descr=""/>
          <p:cNvPicPr/>
          <p:nvPr/>
        </p:nvPicPr>
        <p:blipFill>
          <a:blip r:embed="rId1"/>
          <a:stretch/>
        </p:blipFill>
        <p:spPr>
          <a:xfrm>
            <a:off x="395640" y="2277000"/>
            <a:ext cx="8352720" cy="446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Осадные орудия монголо-татар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Таран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9" name="Рисунок 3" descr=""/>
          <p:cNvPicPr/>
          <p:nvPr/>
        </p:nvPicPr>
        <p:blipFill>
          <a:blip r:embed="rId1"/>
          <a:stretch/>
        </p:blipFill>
        <p:spPr>
          <a:xfrm>
            <a:off x="179640" y="2133000"/>
            <a:ext cx="8496720" cy="460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79640" y="332640"/>
            <a:ext cx="8784720" cy="6336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     </a:t>
            </a:r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Монголо-татары во Владимирском крае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440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7200" spc="-1" strike="noStrike">
                <a:solidFill>
                  <a:srgbClr val="002060"/>
                </a:solidFill>
                <a:latin typeface="Times New Roman"/>
              </a:rPr>
              <a:t>Уршель</a:t>
            </a: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440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7200" spc="-1" strike="noStrike">
                <a:solidFill>
                  <a:srgbClr val="002060"/>
                </a:solidFill>
                <a:latin typeface="Times New Roman"/>
              </a:rPr>
              <a:t>Селимово</a:t>
            </a: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440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7200" spc="-1" strike="noStrike">
                <a:solidFill>
                  <a:srgbClr val="002060"/>
                </a:solidFill>
                <a:latin typeface="Times New Roman"/>
              </a:rPr>
              <a:t>Арсамаки</a:t>
            </a: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440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7200" spc="-1" strike="noStrike">
                <a:solidFill>
                  <a:srgbClr val="002060"/>
                </a:solidFill>
                <a:latin typeface="Times New Roman"/>
              </a:rPr>
              <a:t>Побойки</a:t>
            </a: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Осада и взятие Владимира</a:t>
            </a:r>
            <a:br/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февраль 1238 год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Объект 5" descr=""/>
          <p:cNvPicPr/>
          <p:nvPr/>
        </p:nvPicPr>
        <p:blipFill>
          <a:blip r:embed="rId1"/>
          <a:stretch/>
        </p:blipFill>
        <p:spPr>
          <a:xfrm>
            <a:off x="395640" y="1412640"/>
            <a:ext cx="8424720" cy="5328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Осада и взятие Владимира</a:t>
            </a:r>
            <a:br/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февраль 1238 год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4" name="Объект 3" descr=""/>
          <p:cNvPicPr/>
          <p:nvPr/>
        </p:nvPicPr>
        <p:blipFill>
          <a:blip r:embed="rId1"/>
          <a:stretch/>
        </p:blipFill>
        <p:spPr>
          <a:xfrm>
            <a:off x="107640" y="1340640"/>
            <a:ext cx="8928720" cy="5328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251640" y="332640"/>
            <a:ext cx="8640720" cy="6264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                             </a:t>
            </a: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План урока: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1.Повторение пройденного материала: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«Монголо-татары»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2.Изучение нового материала: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«Нашествие монголо-татар на Русь»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-"/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Битва на реке Калке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-"/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Осада и взятие города Рязани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-"/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Осада и взятие города Владимира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3.Закрепление пройденного материала.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0000"/>
                </a:solidFill>
                <a:latin typeface="Calibri"/>
              </a:rPr>
              <a:t>Осада и взятие Владимира</a:t>
            </a:r>
            <a:br/>
            <a:r>
              <a:rPr b="1" lang="ru-RU" sz="4000" spc="-1" strike="noStrike">
                <a:solidFill>
                  <a:srgbClr val="ff0000"/>
                </a:solidFill>
                <a:latin typeface="Calibri"/>
              </a:rPr>
              <a:t>февраль 1238 год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6" name="Объект 3" descr=""/>
          <p:cNvPicPr/>
          <p:nvPr/>
        </p:nvPicPr>
        <p:blipFill>
          <a:blip r:embed="rId1"/>
          <a:stretch/>
        </p:blipFill>
        <p:spPr>
          <a:xfrm>
            <a:off x="179640" y="1484640"/>
            <a:ext cx="8712720" cy="5256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Закрепление:</a:t>
            </a:r>
            <a:br/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«Нашествие монголо-татар на Русь»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457200" y="1600200"/>
            <a:ext cx="8434800" cy="5068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Задание №1: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Тест№1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На какой реке произошло первое сражение между монголо-татарами и русскими воинами?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1.На реке Волге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2.На реке Калке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3.На реке Днепр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Тест №2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Как звали хана, который совершил новое нашествие на Русь?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1.Чингисхан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2.Хан Батый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3.Хан Мамай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260640"/>
            <a:ext cx="8229240" cy="633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Задание №2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1f497d"/>
                </a:solidFill>
                <a:latin typeface="Calibri"/>
              </a:rPr>
              <a:t>Покажи на карте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2060"/>
                </a:solidFill>
                <a:latin typeface="Calibri"/>
              </a:rPr>
              <a:t>Река Калка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2060"/>
                </a:solidFill>
                <a:latin typeface="Calibri"/>
              </a:rPr>
              <a:t>Город Рязань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2060"/>
                </a:solidFill>
                <a:latin typeface="Calibri"/>
              </a:rPr>
              <a:t>Город Владимир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Задание №3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Восстанови последовательность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2060"/>
                </a:solidFill>
                <a:latin typeface="Calibri"/>
              </a:rPr>
              <a:t>Февраль 1238 год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2060"/>
                </a:solidFill>
                <a:latin typeface="Calibri"/>
              </a:rPr>
              <a:t>Лето 1223 год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2060"/>
                </a:solidFill>
                <a:latin typeface="Calibri"/>
              </a:rPr>
              <a:t>Декабрь 1237 год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323640" y="188640"/>
            <a:ext cx="8362800" cy="6408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Причина поражения русских воинов  в            борьбе с монголо-татарами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-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-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-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1" name="Рисунок 3" descr=""/>
          <p:cNvPicPr/>
          <p:nvPr/>
        </p:nvPicPr>
        <p:blipFill>
          <a:blip r:embed="rId1"/>
          <a:stretch/>
        </p:blipFill>
        <p:spPr>
          <a:xfrm>
            <a:off x="2123640" y="1412640"/>
            <a:ext cx="6840360" cy="5256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79640" y="116640"/>
            <a:ext cx="8784720" cy="6552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      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Повторение пройденного материала</a:t>
            </a:r>
            <a:r>
              <a:rPr b="0" lang="ru-RU" sz="3200" spc="-1" strike="noStrike">
                <a:solidFill>
                  <a:srgbClr val="ff0000"/>
                </a:solidFill>
                <a:latin typeface="Calibri"/>
              </a:rPr>
              <a:t>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                               </a:t>
            </a: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Задание №1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Тест №1: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Кто такие монголо-татары</a:t>
            </a:r>
            <a:r>
              <a:rPr b="1" lang="en-US" sz="2400" spc="-1" strike="noStrike">
                <a:solidFill>
                  <a:srgbClr val="ff0000"/>
                </a:solidFill>
                <a:latin typeface="Times New Roman"/>
              </a:rPr>
              <a:t>?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2060"/>
                </a:solidFill>
                <a:latin typeface="Times New Roman"/>
              </a:rPr>
              <a:t>1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.Племена, жившие в лесах к северу от древнего Владимира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2.Племена-кочевники, жившие в далеких степях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3.Славянские племена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Тест№2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Как звали хана, под властью которого объединились монголо-татарские племена в 13 веке</a:t>
            </a:r>
            <a:r>
              <a:rPr b="1" lang="en-US" sz="2400" spc="-1" strike="noStrike">
                <a:solidFill>
                  <a:srgbClr val="ff0000"/>
                </a:solidFill>
                <a:latin typeface="Times New Roman"/>
              </a:rPr>
              <a:t>?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2060"/>
                </a:solidFill>
                <a:latin typeface="Times New Roman"/>
              </a:rPr>
              <a:t>1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.Хан Батый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2.Хан Мамай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3.Чингисхан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60640"/>
            <a:ext cx="8229240" cy="6264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                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Чингисхан и его войско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6" name="Рисунок 4" descr=""/>
          <p:cNvPicPr/>
          <p:nvPr/>
        </p:nvPicPr>
        <p:blipFill>
          <a:blip r:embed="rId1"/>
          <a:stretch/>
        </p:blipFill>
        <p:spPr>
          <a:xfrm>
            <a:off x="179640" y="764640"/>
            <a:ext cx="8568720" cy="5976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251640" y="332640"/>
            <a:ext cx="8640720" cy="6336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                       </a:t>
            </a:r>
            <a:r>
              <a:rPr b="1" lang="ru-RU" sz="4000" spc="-1" strike="noStrike">
                <a:solidFill>
                  <a:srgbClr val="002060"/>
                </a:solidFill>
                <a:latin typeface="Calibri"/>
              </a:rPr>
              <a:t>Задание №2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ru-RU" sz="4000" spc="-1" strike="noStrike">
                <a:solidFill>
                  <a:srgbClr val="ff0000"/>
                </a:solidFill>
                <a:latin typeface="Calibri"/>
              </a:rPr>
              <a:t>        </a:t>
            </a:r>
            <a:r>
              <a:rPr b="1" lang="ru-RU" sz="4000" spc="-1" strike="noStrike">
                <a:solidFill>
                  <a:srgbClr val="ff0000"/>
                </a:solidFill>
                <a:latin typeface="Calibri"/>
              </a:rPr>
              <a:t>Выбери правильный ответ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ru-RU" sz="4000" spc="-1" strike="noStrike">
                <a:solidFill>
                  <a:srgbClr val="002060"/>
                </a:solidFill>
                <a:latin typeface="Calibri"/>
              </a:rPr>
              <a:t>  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1" lang="ru-RU" sz="4400" spc="-1" strike="noStrike">
                <a:solidFill>
                  <a:srgbClr val="002060"/>
                </a:solidFill>
                <a:latin typeface="Calibri"/>
              </a:rPr>
              <a:t>    </a:t>
            </a:r>
            <a:r>
              <a:rPr b="1" lang="ru-RU" sz="4400" spc="-1" strike="noStrike">
                <a:solidFill>
                  <a:srgbClr val="002060"/>
                </a:solidFill>
                <a:latin typeface="Calibri"/>
              </a:rPr>
              <a:t>«Как жили монголо-татары</a:t>
            </a:r>
            <a:r>
              <a:rPr b="1" lang="en-US" sz="4400" spc="-1" strike="noStrike">
                <a:solidFill>
                  <a:srgbClr val="002060"/>
                </a:solidFill>
                <a:latin typeface="Calibri"/>
              </a:rPr>
              <a:t>?</a:t>
            </a:r>
            <a:r>
              <a:rPr b="1" lang="ru-RU" sz="4400" spc="-1" strike="noStrike">
                <a:solidFill>
                  <a:srgbClr val="002060"/>
                </a:solidFill>
                <a:latin typeface="Calibri"/>
              </a:rPr>
              <a:t>»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ru-RU" sz="4000" spc="-1" strike="noStrike">
                <a:solidFill>
                  <a:srgbClr val="002060"/>
                </a:solidFill>
                <a:latin typeface="Calibri"/>
              </a:rPr>
              <a:t>                            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                             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Юрта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Объект 3" descr=""/>
          <p:cNvPicPr/>
          <p:nvPr/>
        </p:nvPicPr>
        <p:blipFill>
          <a:blip r:embed="rId1"/>
          <a:stretch/>
        </p:blipFill>
        <p:spPr>
          <a:xfrm>
            <a:off x="107640" y="1124640"/>
            <a:ext cx="8928720" cy="5616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07640" y="620640"/>
            <a:ext cx="8578800" cy="5937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ru-RU" sz="4000" spc="-1" strike="noStrike">
                <a:solidFill>
                  <a:srgbClr val="002060"/>
                </a:solidFill>
                <a:latin typeface="Calibri"/>
              </a:rPr>
              <a:t>                      </a:t>
            </a:r>
            <a:r>
              <a:rPr b="1" lang="ru-RU" sz="4000" spc="-1" strike="noStrike">
                <a:solidFill>
                  <a:srgbClr val="002060"/>
                </a:solidFill>
                <a:latin typeface="Calibri"/>
              </a:rPr>
              <a:t>Задание №3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80"/>
              </a:spcBef>
              <a:tabLst>
                <a:tab algn="l" pos="0"/>
              </a:tabLst>
            </a:pPr>
            <a:r>
              <a:rPr b="1" lang="ru-RU" sz="5400" spc="-1" strike="noStrike">
                <a:solidFill>
                  <a:srgbClr val="ff0000"/>
                </a:solidFill>
                <a:latin typeface="Calibri"/>
              </a:rPr>
              <a:t>        </a:t>
            </a:r>
            <a:r>
              <a:rPr b="1" lang="ru-RU" sz="5400" spc="-1" strike="noStrike">
                <a:solidFill>
                  <a:srgbClr val="ff0000"/>
                </a:solidFill>
                <a:latin typeface="Calibri"/>
              </a:rPr>
              <a:t>Одень и вооружи </a:t>
            </a:r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80"/>
              </a:spcBef>
              <a:tabLst>
                <a:tab algn="l" pos="0"/>
              </a:tabLst>
            </a:pPr>
            <a:r>
              <a:rPr b="1" lang="ru-RU" sz="5400" spc="-1" strike="noStrike">
                <a:solidFill>
                  <a:srgbClr val="ff0000"/>
                </a:solidFill>
                <a:latin typeface="Calibri"/>
              </a:rPr>
              <a:t>монголо-татарского воина</a:t>
            </a:r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Объект 3" descr=""/>
          <p:cNvPicPr/>
          <p:nvPr/>
        </p:nvPicPr>
        <p:blipFill>
          <a:blip r:embed="rId1"/>
          <a:stretch/>
        </p:blipFill>
        <p:spPr>
          <a:xfrm>
            <a:off x="251640" y="188640"/>
            <a:ext cx="8724960" cy="6327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179640" y="260640"/>
            <a:ext cx="8712720" cy="633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                              </a:t>
            </a: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Задание №4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                                    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Кроссворд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            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1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            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2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            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3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Вопросы: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1.Жилище монголо-татар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en-US" sz="2800" spc="-1" strike="noStrike">
                <a:solidFill>
                  <a:srgbClr val="002060"/>
                </a:solidFill>
                <a:latin typeface="Calibri"/>
              </a:rPr>
              <a:t>2</a:t>
            </a: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.Огромное войско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en-US" sz="2800" spc="-1" strike="noStrike">
                <a:solidFill>
                  <a:srgbClr val="002060"/>
                </a:solidFill>
                <a:latin typeface="Calibri"/>
              </a:rPr>
              <a:t>3</a:t>
            </a: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.Монголо- татарские племена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ru-RU" sz="1400" spc="-1" strike="noStrike">
                <a:solidFill>
                  <a:srgbClr val="ff0000"/>
                </a:solidFill>
                <a:latin typeface="Calibri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93" name="Table 2"/>
          <p:cNvGraphicFramePr/>
          <p:nvPr/>
        </p:nvGraphicFramePr>
        <p:xfrm>
          <a:off x="1649160" y="1796040"/>
          <a:ext cx="5845320" cy="2514240"/>
        </p:xfrm>
        <a:graphic>
          <a:graphicData uri="http://schemas.openxmlformats.org/drawingml/2006/table">
            <a:tbl>
              <a:tblPr/>
              <a:tblGrid>
                <a:gridCol w="1382400"/>
                <a:gridCol w="1447560"/>
                <a:gridCol w="1507320"/>
                <a:gridCol w="1508040"/>
              </a:tblGrid>
              <a:tr h="848880"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14400"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0960"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Application>LibreOffice/6.4.5.2$Windows_X86_64 LibreOffice_project/a726b36747cf2001e06b58ad5db1aa3a9a1872d6</Application>
  <Words>319</Words>
  <Paragraphs>105</Paragraphs>
  <Company>Krokoz™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2016-03-02T15:50:55Z</dcterms:created>
  <dc:creator>пк</dc:creator>
  <dc:description/>
  <dc:language>ru-RU</dc:language>
  <cp:lastModifiedBy/>
  <dcterms:modified xsi:type="dcterms:W3CDTF">2023-02-01T13:25:19Z</dcterms:modified>
  <cp:revision>12</cp:revision>
  <dc:subject/>
  <dc:title>Урок по истории в 7 классе  Тема урока: «Нашествие монголо-татар на Русь»                                                                          Разработала, подготовила и провела                                                                                                                  учитель истории                                                                               высшей квалификационной категории                                                                                                                  Алянчикова М.Д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Krokoz™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23</vt:i4>
  </property>
</Properties>
</file>