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1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3" r:id="rId16"/>
    <p:sldId id="271" r:id="rId17"/>
    <p:sldId id="269" r:id="rId18"/>
    <p:sldId id="272" r:id="rId19"/>
    <p:sldId id="274" r:id="rId20"/>
    <p:sldId id="275" r:id="rId21"/>
    <p:sldId id="276" r:id="rId22"/>
    <p:sldId id="277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7262" autoAdjust="0"/>
  </p:normalViewPr>
  <p:slideViewPr>
    <p:cSldViewPr snapToGrid="0">
      <p:cViewPr varScale="1">
        <p:scale>
          <a:sx n="65" d="100"/>
          <a:sy n="65" d="100"/>
        </p:scale>
        <p:origin x="91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FE157D-854E-426D-AE20-87DA170646A8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3E016A-EE97-466D-BFCD-A25DD34198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5826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3E016A-EE97-466D-BFCD-A25DD34198D3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68310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3E016A-EE97-466D-BFCD-A25DD34198D3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1855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E173-7742-437A-9887-BA298B4328B8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5455-D087-44BC-86CD-7C8E576C69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61923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E173-7742-437A-9887-BA298B4328B8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5455-D087-44BC-86CD-7C8E576C69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1226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E173-7742-437A-9887-BA298B4328B8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5455-D087-44BC-86CD-7C8E576C69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82418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E173-7742-437A-9887-BA298B4328B8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5455-D087-44BC-86CD-7C8E576C6928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376744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E173-7742-437A-9887-BA298B4328B8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5455-D087-44BC-86CD-7C8E576C69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74081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E173-7742-437A-9887-BA298B4328B8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5455-D087-44BC-86CD-7C8E576C69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61631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E173-7742-437A-9887-BA298B4328B8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5455-D087-44BC-86CD-7C8E576C69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84520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E173-7742-437A-9887-BA298B4328B8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5455-D087-44BC-86CD-7C8E576C69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65931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E173-7742-437A-9887-BA298B4328B8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5455-D087-44BC-86CD-7C8E576C69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68959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E173-7742-437A-9887-BA298B4328B8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5455-D087-44BC-86CD-7C8E576C69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8638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E173-7742-437A-9887-BA298B4328B8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5455-D087-44BC-86CD-7C8E576C69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991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E173-7742-437A-9887-BA298B4328B8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5455-D087-44BC-86CD-7C8E576C69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3808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E173-7742-437A-9887-BA298B4328B8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5455-D087-44BC-86CD-7C8E576C69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64753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E173-7742-437A-9887-BA298B4328B8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5455-D087-44BC-86CD-7C8E576C69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6758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E173-7742-437A-9887-BA298B4328B8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5455-D087-44BC-86CD-7C8E576C69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38920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E173-7742-437A-9887-BA298B4328B8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5455-D087-44BC-86CD-7C8E576C69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02551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E173-7742-437A-9887-BA298B4328B8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5455-D087-44BC-86CD-7C8E576C69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42723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E173-7742-437A-9887-BA298B4328B8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85455-D087-44BC-86CD-7C8E576C69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73560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9AB5E173-7742-437A-9887-BA298B4328B8}" type="datetimeFigureOut">
              <a:rPr lang="ru-RU" smtClean="0"/>
              <a:t>04.04.2022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EF985455-D087-44BC-86CD-7C8E576C69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1293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  <p:sldLayoutId id="2147483705" r:id="rId14"/>
    <p:sldLayoutId id="2147483706" r:id="rId15"/>
    <p:sldLayoutId id="2147483707" r:id="rId16"/>
    <p:sldLayoutId id="2147483708" r:id="rId17"/>
    <p:sldLayoutId id="2147483709" r:id="rId18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620B89-82CC-4D83-8D8E-9948CA2046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6568" y="697833"/>
            <a:ext cx="7243011" cy="1684419"/>
          </a:xfrm>
        </p:spPr>
        <p:txBody>
          <a:bodyPr/>
          <a:lstStyle/>
          <a:p>
            <a:r>
              <a:rPr lang="ru-RU" b="1" dirty="0"/>
              <a:t>Математическое кафе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E538D58-4CF9-4AC8-BA30-E5CD58ECB2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875390" y="4638637"/>
            <a:ext cx="247962" cy="450719"/>
          </a:xfrm>
        </p:spPr>
        <p:txBody>
          <a:bodyPr>
            <a:normAutofit lnSpcReduction="10000"/>
          </a:bodyPr>
          <a:lstStyle/>
          <a:p>
            <a:endParaRPr lang="ru-RU" dirty="0"/>
          </a:p>
        </p:txBody>
      </p:sp>
      <p:pic>
        <p:nvPicPr>
          <p:cNvPr id="1032" name="Picture 8" descr="Картинки повара для детей (17 фото) ⭐ Юмор, картинки и забавные фото |  Cartoon chef, Clip art, Digi stamps">
            <a:extLst>
              <a:ext uri="{FF2B5EF4-FFF2-40B4-BE49-F238E27FC236}">
                <a16:creationId xmlns:a16="http://schemas.microsoft.com/office/drawing/2014/main" id="{3A8D4B8D-70CE-4989-A8B4-11B9D89FD6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320087" y="1191126"/>
            <a:ext cx="3676909" cy="5666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595684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7C4D74-AFCB-4DA7-96E6-A7DF7C83D9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6447" y="618517"/>
            <a:ext cx="10121779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63C9230-A7DB-4A35-8E68-01FEEE13E18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4087" y="954741"/>
            <a:ext cx="10363826" cy="5688106"/>
          </a:xfrm>
        </p:spPr>
        <p:txBody>
          <a:bodyPr>
            <a:normAutofit/>
          </a:bodyPr>
          <a:lstStyle/>
          <a:p>
            <a:pPr>
              <a:lnSpc>
                <a:spcPts val="1800"/>
              </a:lnSpc>
            </a:pP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1.Какие числа употребляются при счёте?</a:t>
            </a:r>
            <a:br>
              <a:rPr lang="ru-RU" sz="1800" b="1" dirty="0">
                <a:solidFill>
                  <a:srgbClr val="11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природные;       -естественные; -</a:t>
            </a:r>
            <a:r>
              <a:rPr lang="ru-RU" sz="18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натураль</a:t>
            </a:r>
            <a:r>
              <a:rPr lang="ru-RU" sz="1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\</a:t>
            </a:r>
            <a:r>
              <a:rPr lang="ru-RU" sz="18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ные</a:t>
            </a:r>
            <a:r>
              <a:rPr lang="ru-RU" sz="1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  -искусственные</a:t>
            </a:r>
          </a:p>
          <a:p>
            <a:pPr>
              <a:lnSpc>
                <a:spcPts val="1800"/>
              </a:lnSpc>
            </a:pP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2.Какой «дробный» игрок  есть в футбольной команде?</a:t>
            </a:r>
            <a:endParaRPr lang="ru-RU" sz="1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1800"/>
              </a:lnSpc>
            </a:pP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8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полувратарь</a:t>
            </a:r>
            <a:r>
              <a:rPr lang="ru-RU" sz="1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 -полузащитник; -</a:t>
            </a:r>
            <a:r>
              <a:rPr lang="ru-RU" sz="18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полутренер</a:t>
            </a:r>
            <a:r>
              <a:rPr lang="ru-RU" sz="1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  -</a:t>
            </a:r>
            <a:r>
              <a:rPr lang="ru-RU" sz="1800" b="1" i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полунападающий</a:t>
            </a:r>
            <a:r>
              <a:rPr lang="ru-RU" sz="1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ts val="1800"/>
              </a:lnSpc>
            </a:pP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3.Какими бывают современные фотоаппараты?                                      </a:t>
            </a:r>
            <a:r>
              <a:rPr lang="ru-RU" sz="1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дробные- формульные- числовые; -цифровые;</a:t>
            </a:r>
            <a:br>
              <a:rPr lang="ru-RU" sz="1800" b="1" dirty="0">
                <a:solidFill>
                  <a:srgbClr val="111115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Как называется расстояние между двумя отметками на измерительной шкале?</a:t>
            </a:r>
            <a:br>
              <a:rPr lang="ru-RU" sz="1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-сложение;-умножение;-вычитание;-деление.</a:t>
            </a:r>
            <a:br>
              <a:rPr lang="ru-RU" sz="1800" b="1" dirty="0">
                <a:solidFill>
                  <a:srgbClr val="111115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5.Что нужно брать с героев, а также со всех честных, добрых и порядочных людей?</a:t>
            </a:r>
            <a:br>
              <a:rPr lang="ru-RU" sz="1800" b="1" dirty="0">
                <a:solidFill>
                  <a:srgbClr val="111115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ru-RU" sz="1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задачу;-пример;-уравнение;-налог.</a:t>
            </a:r>
            <a:br>
              <a:rPr lang="ru-RU" sz="1800" b="1" dirty="0">
                <a:solidFill>
                  <a:srgbClr val="111115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 Какой результат арифметического действия является сладким на вкус?</a:t>
            </a:r>
            <a:br>
              <a:rPr lang="ru-RU" sz="1800" b="1" dirty="0">
                <a:solidFill>
                  <a:srgbClr val="111115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ru-RU" sz="1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разность;-сумма;-частное;-остаток.</a:t>
            </a:r>
            <a:br>
              <a:rPr lang="ru-RU" sz="1800" b="1" dirty="0">
                <a:solidFill>
                  <a:srgbClr val="111115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 Выражение «остатки сладки».)</a:t>
            </a:r>
            <a:r>
              <a:rPr lang="ru-RU" sz="1800" b="1" dirty="0">
                <a:solidFill>
                  <a:srgbClr val="111115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</a:t>
            </a: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7. Каким математическим словом характеризуют необщительного, </a:t>
            </a:r>
            <a:r>
              <a:rPr lang="ru-RU" sz="1800" b="1" i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скрытного человека?– прямолинейный;- пунктуальный;– вогнутый– замкнутый;</a:t>
            </a:r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773749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999277-1E0A-4BAD-ABBB-0318F0D66B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5935" y="430307"/>
            <a:ext cx="10182292" cy="1129504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111115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Второе блюдо: Плов питательно-логический. </a:t>
            </a:r>
            <a:endParaRPr lang="ru-RU" sz="32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882ED46-A705-45CF-89A1-F1AA6F3012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095935" y="4558601"/>
            <a:ext cx="10000129" cy="2200834"/>
          </a:xfrm>
        </p:spPr>
        <p:txBody>
          <a:bodyPr>
            <a:normAutofit fontScale="92500"/>
          </a:bodyPr>
          <a:lstStyle/>
          <a:p>
            <a:r>
              <a:rPr lang="ru-RU" sz="54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СЛЮП          АФРИЦ        АЧАДЗА     </a:t>
            </a:r>
          </a:p>
          <a:p>
            <a:r>
              <a:rPr lang="ru-RU" sz="54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ГРУК                 МУСАМ    </a:t>
            </a:r>
            <a:r>
              <a:rPr lang="ru-RU" sz="3600" b="1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  </a:t>
            </a:r>
            <a:r>
              <a:rPr lang="ru-RU" sz="1800" dirty="0">
                <a:solidFill>
                  <a:srgbClr val="111115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     </a:t>
            </a:r>
            <a:endParaRPr lang="ru-RU" dirty="0"/>
          </a:p>
        </p:txBody>
      </p:sp>
      <p:pic>
        <p:nvPicPr>
          <p:cNvPr id="1026" name="Picture 2" descr="Нарисованный плов">
            <a:extLst>
              <a:ext uri="{FF2B5EF4-FFF2-40B4-BE49-F238E27FC236}">
                <a16:creationId xmlns:a16="http://schemas.microsoft.com/office/drawing/2014/main" id="{D59F61BF-4397-4956-BFFD-BE011EDD43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4341" y="1559811"/>
            <a:ext cx="3099136" cy="2200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022567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E53B4C-20B1-4868-BF7B-EBD39F6A00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134471"/>
            <a:ext cx="10364451" cy="2080223"/>
          </a:xfrm>
        </p:spPr>
        <p:txBody>
          <a:bodyPr>
            <a:normAutofit fontScale="90000"/>
          </a:bodyPr>
          <a:lstStyle/>
          <a:p>
            <a:r>
              <a:rPr lang="ru-RU" sz="3100" b="1" dirty="0">
                <a:solidFill>
                  <a:srgbClr val="11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Десерт:  </a:t>
            </a:r>
            <a:r>
              <a:rPr lang="ru-RU" sz="3100" b="1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Пломбир с наполнителем </a:t>
            </a:r>
            <a:r>
              <a:rPr lang="ru-RU" sz="3100" b="1" dirty="0">
                <a:solidFill>
                  <a:srgbClr val="11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из математических знаков                                                                                                                   « Портрет  глазами математики»</a:t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20ECC9C-2E5F-41D7-B6BB-32CA7ED34538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/>
              <a:t>   </a:t>
            </a:r>
          </a:p>
        </p:txBody>
      </p:sp>
      <p:pic>
        <p:nvPicPr>
          <p:cNvPr id="2050" name="Picture 2" descr="Купить Торт математику №333503 недорого в Москве с доставкой">
            <a:extLst>
              <a:ext uri="{FF2B5EF4-FFF2-40B4-BE49-F238E27FC236}">
                <a16:creationId xmlns:a16="http://schemas.microsoft.com/office/drawing/2014/main" id="{165F5C4F-1A86-432C-96D0-EABADC7603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9505" y="2721784"/>
            <a:ext cx="2633383" cy="2925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531331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67D6C6-A55E-4072-8BF2-2C983E1795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flipV="1">
            <a:off x="1667435" y="497542"/>
            <a:ext cx="9610791" cy="12097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D9BB3D60-5992-4437-8EDB-F63E380DACAE}"/>
              </a:ext>
            </a:extLst>
          </p:cNvPr>
          <p:cNvPicPr>
            <a:picLocks noGrp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1494" y="712694"/>
            <a:ext cx="6723530" cy="5943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4852543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ED046D-E7FD-434F-832A-F0F3BB87C8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11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Блюдо от шеф-повара: </a:t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7" name="AutoShape 8" descr="Круг PNG">
            <a:extLst>
              <a:ext uri="{FF2B5EF4-FFF2-40B4-BE49-F238E27FC236}">
                <a16:creationId xmlns:a16="http://schemas.microsoft.com/office/drawing/2014/main" id="{C54E9F1C-F817-4208-BC5D-56FDFBA79F38}"/>
              </a:ext>
            </a:extLst>
          </p:cNvPr>
          <p:cNvSpPr>
            <a:spLocks noGrp="1" noChangeAspect="1" noChangeArrowheads="1"/>
          </p:cNvSpPr>
          <p:nvPr>
            <p:ph sz="quarter" idx="13"/>
          </p:nvPr>
        </p:nvSpPr>
        <p:spPr bwMode="auto">
          <a:xfrm>
            <a:off x="913775" y="2406849"/>
            <a:ext cx="10363826" cy="3424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619043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D98034-F7F5-40E6-B881-795CBAD8F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2B429A56-98BB-49A5-A318-578500F96EC4}"/>
              </a:ext>
            </a:extLst>
          </p:cNvPr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0278" y="618517"/>
            <a:ext cx="6082748" cy="5782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95052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19FD37-0278-4F29-A6BA-F99B0D0C52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Знак плюс на прозрачном фоне.">
            <a:extLst>
              <a:ext uri="{FF2B5EF4-FFF2-40B4-BE49-F238E27FC236}">
                <a16:creationId xmlns:a16="http://schemas.microsoft.com/office/drawing/2014/main" id="{2439837F-AD13-408F-9990-C9AB54A528A8}"/>
              </a:ext>
            </a:extLst>
          </p:cNvPr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9183" y="618518"/>
            <a:ext cx="5506278" cy="5881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628213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06E81C-DEF4-4CDA-99B2-4A604D8A81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+ 5 11 Х = Уравнение.">
            <a:extLst>
              <a:ext uri="{FF2B5EF4-FFF2-40B4-BE49-F238E27FC236}">
                <a16:creationId xmlns:a16="http://schemas.microsoft.com/office/drawing/2014/main" id="{DF948D10-4AB9-4AB5-AD99-71734E3D40AA}"/>
              </a:ext>
            </a:extLst>
          </p:cNvPr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8309" y="290782"/>
            <a:ext cx="8460821" cy="6340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390136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06E81C-DEF4-4CDA-99B2-4A604D8A81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flipV="1">
            <a:off x="1908313" y="298174"/>
            <a:ext cx="9946383" cy="377687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9590D722-CB25-4635-9B04-70F9471BACC0}"/>
              </a:ext>
            </a:extLst>
          </p:cNvPr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5092" y="298174"/>
            <a:ext cx="6689759" cy="6689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945105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5AEDB5-AA1E-4663-88C5-1B9FF8C4D6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C6AFF381-2319-478C-92F2-12696B151667}"/>
              </a:ext>
            </a:extLst>
          </p:cNvPr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374" y="-63908"/>
            <a:ext cx="10505426" cy="6921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417126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27B4B9-C7FC-4912-8CF1-CD4A163A8B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alaméo - Кафе &quot; Изюминка&quot;">
            <a:extLst>
              <a:ext uri="{FF2B5EF4-FFF2-40B4-BE49-F238E27FC236}">
                <a16:creationId xmlns:a16="http://schemas.microsoft.com/office/drawing/2014/main" id="{471034C4-EA46-448B-9755-88B79DCA79C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98150"/>
            <a:ext cx="9013131" cy="6759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42701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E70E2E-F418-4EE9-A632-6186FD837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BFF1CA3B-564F-4B07-8706-D1C8639EC7F6}"/>
              </a:ext>
            </a:extLst>
          </p:cNvPr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1915" y="618517"/>
            <a:ext cx="8198798" cy="6149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36261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00422F-D508-4C1F-9243-E12E2A1063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663E0E3F-9A4D-4924-A61D-989EC43A4C9F}"/>
              </a:ext>
            </a:extLst>
          </p:cNvPr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7340" y="159027"/>
            <a:ext cx="8488018" cy="6430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201464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D3E6E4-961D-4CB4-BF58-79561BF115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E6BB6051-A570-4797-80FF-BD2C5E557B8A}"/>
              </a:ext>
            </a:extLst>
          </p:cNvPr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012" y="0"/>
            <a:ext cx="9127614" cy="6845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823678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99A867-3D3E-448C-8AEE-683A5A15A0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Урок математики во 2 классе &quot;Умножение и деление. Закрепление&quot; - математика,  уроки">
            <a:extLst>
              <a:ext uri="{FF2B5EF4-FFF2-40B4-BE49-F238E27FC236}">
                <a16:creationId xmlns:a16="http://schemas.microsoft.com/office/drawing/2014/main" id="{E3B1FFE7-8EAA-4143-A46F-2877E104DBBE}"/>
              </a:ext>
            </a:extLst>
          </p:cNvPr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1186" y="-1"/>
            <a:ext cx="7290880" cy="6763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135977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60C213-77DF-4760-87C3-5BDEA6044D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rgbClr val="FF5050"/>
                </a:solidFill>
              </a:rPr>
              <a:t>Напутствие игрокам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E7E25B8-11CF-48E0-86C1-164D5A85D818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sz="2800" b="1" dirty="0">
                <a:solidFill>
                  <a:srgbClr val="11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1. Не отдавайте соперникам ничего, кроме дани восхищения.                                         </a:t>
            </a:r>
          </a:p>
          <a:p>
            <a:r>
              <a:rPr lang="ru-RU" sz="2800" b="1" dirty="0">
                <a:solidFill>
                  <a:srgbClr val="11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 Проиграли – не расстраивайтесь: в следующий раз выиграете.                                              3. Выиграли – не обольщайтесь: в следующий раз можете проиграть.</a:t>
            </a:r>
            <a:endParaRPr lang="ru-RU" sz="28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74414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F77267-B526-4F57-949A-469B5D3875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5050"/>
                </a:solidFill>
              </a:rPr>
              <a:t>Пожелание жюри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63FC2DF-928C-43D9-AFFD-4BFF27DA50D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r>
              <a:rPr lang="ru-RU" sz="2800" b="1" dirty="0">
                <a:solidFill>
                  <a:srgbClr val="111115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Не торопитесь делать вывод.                                                                                                        2. Входите в положение команд.                                                                                                          3. Помните, что в спорах рождается истина.                                                                                     4. Не злоупотребляйте правами.                                                                                                                      5. При подсчете очков посмотрите внимательно на сумму чисел в правой и левой колонке. Подумайте, как их переместить, чтобы суммы были равны. 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57192775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BD64E0-0EBC-4DDB-9D21-A6B89939A0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Презентация на тему: &quot;Математический винегрет Меню Салат  «Вдохновение»-представление команд; Салат «Вдохновение»-представление  команд; Борщ «Скороспел» со сметаной «Кто успел,&quot;. Скачать бесплатно и без  регистрации.">
            <a:extLst>
              <a:ext uri="{FF2B5EF4-FFF2-40B4-BE49-F238E27FC236}">
                <a16:creationId xmlns:a16="http://schemas.microsoft.com/office/drawing/2014/main" id="{6CCB147A-B64C-4DE0-A50F-DFD0821F6117}"/>
              </a:ext>
            </a:extLst>
          </p:cNvPr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6067" y="0"/>
            <a:ext cx="9158167" cy="6944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551565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843425-F718-490E-BB20-16FF4F08B7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062365"/>
          </a:xfrm>
        </p:spPr>
        <p:txBody>
          <a:bodyPr/>
          <a:lstStyle/>
          <a:p>
            <a:pPr>
              <a:lnSpc>
                <a:spcPts val="1800"/>
              </a:lnSpc>
            </a:pPr>
            <a:r>
              <a:rPr lang="ru-RU" sz="3600" b="1" dirty="0">
                <a:solidFill>
                  <a:srgbClr val="11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Вопросы 1 команде:  </a:t>
            </a:r>
            <a:r>
              <a:rPr lang="ru-RU" sz="3600" dirty="0">
                <a:solidFill>
                  <a:srgbClr val="11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  </a:t>
            </a:r>
            <a:b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496D650-1769-442B-93B6-5DABE239962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3774" y="1680882"/>
            <a:ext cx="10363826" cy="5056094"/>
          </a:xfrm>
        </p:spPr>
        <p:txBody>
          <a:bodyPr>
            <a:noAutofit/>
          </a:bodyPr>
          <a:lstStyle/>
          <a:p>
            <a:pPr indent="-228600">
              <a:lnSpc>
                <a:spcPts val="1800"/>
              </a:lnSpc>
            </a:pPr>
            <a:r>
              <a:rPr lang="ru-RU" sz="1600" b="1" dirty="0">
                <a:solidFill>
                  <a:srgbClr val="11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1.     Сколько цифр вы знаете?    </a:t>
            </a:r>
            <a:endParaRPr lang="ru-RU" sz="16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-228600">
              <a:lnSpc>
                <a:spcPts val="1800"/>
              </a:lnSpc>
            </a:pPr>
            <a:r>
              <a:rPr lang="ru-RU" sz="1600" b="1" dirty="0">
                <a:solidFill>
                  <a:srgbClr val="11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     Наименьшее трехзначное число. </a:t>
            </a:r>
            <a:endParaRPr lang="ru-RU" sz="16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-228600">
              <a:lnSpc>
                <a:spcPts val="1800"/>
              </a:lnSpc>
            </a:pPr>
            <a:r>
              <a:rPr lang="ru-RU" sz="1600" b="1" dirty="0">
                <a:solidFill>
                  <a:srgbClr val="11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3.     Результат умножения.  </a:t>
            </a:r>
            <a:endParaRPr lang="ru-RU" sz="16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-228600">
              <a:lnSpc>
                <a:spcPts val="1800"/>
              </a:lnSpc>
            </a:pPr>
            <a:r>
              <a:rPr lang="ru-RU" sz="1600" b="1" dirty="0">
                <a:solidFill>
                  <a:srgbClr val="11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4.     Прибор для измерения отрезков. </a:t>
            </a:r>
            <a:endParaRPr lang="ru-RU" sz="16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-228600">
              <a:lnSpc>
                <a:spcPts val="1800"/>
              </a:lnSpc>
            </a:pPr>
            <a:r>
              <a:rPr lang="ru-RU" sz="1600" b="1" dirty="0">
                <a:solidFill>
                  <a:srgbClr val="11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     Сколько см в метре? </a:t>
            </a:r>
            <a:endParaRPr lang="ru-RU" sz="16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-228600">
              <a:lnSpc>
                <a:spcPts val="1800"/>
              </a:lnSpc>
            </a:pPr>
            <a:r>
              <a:rPr lang="ru-RU" sz="1600" b="1" dirty="0">
                <a:solidFill>
                  <a:srgbClr val="11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6.     Сколько секунд в минуте? </a:t>
            </a:r>
            <a:endParaRPr lang="ru-RU" sz="16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-228600">
              <a:lnSpc>
                <a:spcPts val="1800"/>
              </a:lnSpc>
            </a:pPr>
            <a:r>
              <a:rPr lang="ru-RU" sz="1600" b="1" dirty="0">
                <a:solidFill>
                  <a:srgbClr val="11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7.     Треугольник с прямым углом. </a:t>
            </a:r>
            <a:endParaRPr lang="ru-RU" sz="16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-228600">
              <a:lnSpc>
                <a:spcPts val="1800"/>
              </a:lnSpc>
            </a:pPr>
            <a:r>
              <a:rPr lang="ru-RU" sz="1600" b="1" dirty="0">
                <a:solidFill>
                  <a:srgbClr val="11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8.     Сколько лет в одном веке? </a:t>
            </a:r>
            <a:endParaRPr lang="ru-RU" sz="16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-228600">
              <a:lnSpc>
                <a:spcPts val="1800"/>
              </a:lnSpc>
            </a:pPr>
            <a:r>
              <a:rPr lang="ru-RU" sz="1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9.     Сколько нулей в записи миллиона? </a:t>
            </a:r>
            <a:endParaRPr lang="ru-RU" sz="16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-228600">
              <a:lnSpc>
                <a:spcPts val="1800"/>
              </a:lnSpc>
            </a:pPr>
            <a:r>
              <a:rPr lang="ru-RU" sz="1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10. Когда произведение равно нулю?    </a:t>
            </a:r>
            <a:endParaRPr lang="ru-RU" sz="16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600" b="1" dirty="0">
                <a:solidFill>
                  <a:srgbClr val="111115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11. </a:t>
            </a:r>
            <a:r>
              <a:rPr lang="ru-RU" sz="16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Многогранник из Египта. 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58807513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D22B16-5F78-4CD5-8E31-E69114F7D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11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Вопросы 2 команде:</a:t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8E910BB-6834-41BE-9ADC-880F070DC80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088586" y="2214694"/>
            <a:ext cx="10363826" cy="4383741"/>
          </a:xfrm>
        </p:spPr>
        <p:txBody>
          <a:bodyPr>
            <a:normAutofit/>
          </a:bodyPr>
          <a:lstStyle/>
          <a:p>
            <a:pPr>
              <a:lnSpc>
                <a:spcPts val="1800"/>
              </a:lnSpc>
            </a:pPr>
            <a:r>
              <a:rPr lang="ru-RU" sz="19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1.   Наименьшее натуральное число. </a:t>
            </a:r>
            <a:endParaRPr lang="ru-RU" sz="19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ts val="1800"/>
              </a:lnSpc>
            </a:pPr>
            <a:r>
              <a:rPr lang="ru-RU" sz="19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    Результат вычитания.    </a:t>
            </a:r>
            <a:endParaRPr lang="ru-RU" sz="19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ts val="1800"/>
              </a:lnSpc>
            </a:pPr>
            <a:r>
              <a:rPr lang="ru-RU" sz="19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3. На какое число нельзя делить?         </a:t>
            </a:r>
            <a:endParaRPr lang="ru-RU" sz="19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ts val="1800"/>
              </a:lnSpc>
            </a:pPr>
            <a:r>
              <a:rPr lang="ru-RU" sz="19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4. Наибольшее двузначное число.  </a:t>
            </a:r>
            <a:endParaRPr lang="ru-RU" sz="19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ts val="1800"/>
              </a:lnSpc>
            </a:pPr>
            <a:r>
              <a:rPr lang="ru-RU" sz="19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 Прибор для построения окружностей. </a:t>
            </a:r>
            <a:endParaRPr lang="ru-RU" sz="19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ts val="1800"/>
              </a:lnSpc>
            </a:pPr>
            <a:r>
              <a:rPr lang="ru-RU" sz="19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6. Сколько грамм в килограмме? </a:t>
            </a:r>
            <a:endParaRPr lang="ru-RU" sz="19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ts val="1800"/>
              </a:lnSpc>
            </a:pPr>
            <a:r>
              <a:rPr lang="ru-RU" sz="19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7. Сколько минут в часе? </a:t>
            </a:r>
            <a:endParaRPr lang="ru-RU" sz="19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ts val="1800"/>
              </a:lnSpc>
            </a:pPr>
            <a:r>
              <a:rPr lang="ru-RU" sz="19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8. Сколько часов в сутках? </a:t>
            </a:r>
            <a:endParaRPr lang="ru-RU" sz="19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ts val="1800"/>
              </a:lnSpc>
            </a:pPr>
            <a:r>
              <a:rPr lang="ru-RU" sz="19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9. Сколько нулей в записи числа тысяча?  </a:t>
            </a:r>
            <a:endParaRPr lang="ru-RU" sz="19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ts val="1800"/>
              </a:lnSpc>
            </a:pPr>
            <a:r>
              <a:rPr lang="ru-RU" sz="19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10. Когда частное равно нулю?   </a:t>
            </a:r>
            <a:endParaRPr lang="ru-RU" sz="19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ts val="1800"/>
              </a:lnSpc>
            </a:pPr>
            <a:r>
              <a:rPr lang="ru-RU" sz="19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11. Сумма длин всех сторон многоугольника?   </a:t>
            </a:r>
            <a:endParaRPr lang="ru-RU" sz="19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ts val="1800"/>
              </a:lnSpc>
            </a:pPr>
            <a:r>
              <a:rPr lang="ru-RU" sz="1900" b="1" dirty="0">
                <a:solidFill>
                  <a:srgbClr val="11111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 теперь – время первого  блюда</a:t>
            </a:r>
            <a:endParaRPr lang="ru-RU" sz="19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70812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35A3D6-9676-4F3F-8FE5-583E9E5C9E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rgbClr val="FF5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Борщ «Скороспел со сметаной -  кто успел, тот и съел»</a:t>
            </a:r>
            <a:r>
              <a:rPr lang="ru-RU" dirty="0">
                <a:solidFill>
                  <a:srgbClr val="FF5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 </a:t>
            </a:r>
            <a:endParaRPr lang="ru-RU" dirty="0">
              <a:solidFill>
                <a:srgbClr val="FF5050"/>
              </a:solidFill>
            </a:endParaRPr>
          </a:p>
        </p:txBody>
      </p:sp>
      <p:pic>
        <p:nvPicPr>
          <p:cNvPr id="5122" name="Picture 2" descr="Кто успел, тот и съел 2">
            <a:extLst>
              <a:ext uri="{FF2B5EF4-FFF2-40B4-BE49-F238E27FC236}">
                <a16:creationId xmlns:a16="http://schemas.microsoft.com/office/drawing/2014/main" id="{343C71CA-E6D4-409F-9FB8-E863D85CBE9A}"/>
              </a:ext>
            </a:extLst>
          </p:cNvPr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3417" y="2214694"/>
            <a:ext cx="3492465" cy="4201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91648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Капля</Template>
  <TotalTime>247</TotalTime>
  <Words>476</Words>
  <Application>Microsoft Office PowerPoint</Application>
  <PresentationFormat>Широкоэкранный</PresentationFormat>
  <Paragraphs>44</Paragraphs>
  <Slides>22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Calibri</vt:lpstr>
      <vt:lpstr>Times New Roman</vt:lpstr>
      <vt:lpstr>Tw Cen MT</vt:lpstr>
      <vt:lpstr>Капля</vt:lpstr>
      <vt:lpstr>Математическое кафе</vt:lpstr>
      <vt:lpstr>Презентация PowerPoint</vt:lpstr>
      <vt:lpstr>Презентация PowerPoint</vt:lpstr>
      <vt:lpstr>Напутствие игрокам</vt:lpstr>
      <vt:lpstr>Пожелание жюри</vt:lpstr>
      <vt:lpstr>Презентация PowerPoint</vt:lpstr>
      <vt:lpstr>Вопросы 1 команде:      </vt:lpstr>
      <vt:lpstr>Вопросы 2 команде: </vt:lpstr>
      <vt:lpstr>Борщ «Скороспел со сметаной -  кто успел, тот и съел»  </vt:lpstr>
      <vt:lpstr>Презентация PowerPoint</vt:lpstr>
      <vt:lpstr>Второе блюдо: Плов питательно-логический. </vt:lpstr>
      <vt:lpstr>Десерт:  Пломбир с наполнителем из математических знаков                                                                                                                   « Портрет  глазами математики» </vt:lpstr>
      <vt:lpstr>Презентация PowerPoint</vt:lpstr>
      <vt:lpstr>Блюдо от шеф-повара: 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Математическое кафе</dc:title>
  <dc:creator>USER</dc:creator>
  <cp:lastModifiedBy>USER</cp:lastModifiedBy>
  <cp:revision>3</cp:revision>
  <dcterms:created xsi:type="dcterms:W3CDTF">2022-03-23T18:17:41Z</dcterms:created>
  <dcterms:modified xsi:type="dcterms:W3CDTF">2022-04-04T19:06:25Z</dcterms:modified>
</cp:coreProperties>
</file>