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Для перемещения страницы щёлкните мышью</a:t>
            </a: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7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7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A03FEEB-B626-44D7-98C6-EE5B30261E40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7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A303EDA-9FB7-4A28-86F8-D06CD187B62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7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8851066-51DD-419F-8E59-2461C56B960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1" hidden="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0" name="CustomShape 2" hidden="1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 hidden="1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 hidden="1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 hidden="1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 hidden="1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 hidden="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 hidden="1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 hidden="1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 flipV="1">
            <a:off x="5410080" y="380952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 flipV="1">
            <a:off x="5410080" y="3896640"/>
            <a:ext cx="3733560" cy="1915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 flipV="1">
            <a:off x="5410080" y="4114800"/>
            <a:ext cx="373356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 flipV="1">
            <a:off x="5410080" y="4164120"/>
            <a:ext cx="1965600" cy="1800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 flipV="1">
            <a:off x="5410080" y="4199040"/>
            <a:ext cx="196560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 flipV="1">
            <a:off x="6414120" y="3642120"/>
            <a:ext cx="2729520" cy="2480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Trebuchet MS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13C1D77-37F4-43C1-8013-8444629CB591}" type="datetime">
              <a:rPr lang="ru-RU" sz="800" b="0" strike="noStrike" spc="-1">
                <a:solidFill>
                  <a:srgbClr val="438086"/>
                </a:solidFill>
                <a:latin typeface="Georgia"/>
              </a:rPr>
              <a:t>25.11.2022</a:t>
            </a:fld>
            <a:endParaRPr lang="ru-RU" sz="8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sldNum"/>
          </p:nvPr>
        </p:nvSpPr>
        <p:spPr>
          <a:xfrm>
            <a:off x="8319960" y="1080"/>
            <a:ext cx="7473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43F322C-91FE-44B6-BBE7-9FA30FAD3A26}" type="slidenum">
              <a:rPr lang="ru-RU" sz="1800" b="0" strike="noStrike" spc="-1">
                <a:solidFill>
                  <a:srgbClr val="FFFFFF"/>
                </a:solidFill>
                <a:latin typeface="Georgia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9" name="PlaceHolder 15"/>
          <p:cNvSpPr>
            <a:spLocks noGrp="1"/>
          </p:cNvSpPr>
          <p:nvPr>
            <p:ph type="dt"/>
          </p:nvPr>
        </p:nvSpPr>
        <p:spPr>
          <a:xfrm>
            <a:off x="658368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2CE83BF-D2E6-4469-94B3-6A404F81249A}" type="datetime">
              <a:rPr lang="ru-RU" sz="800" b="0" strike="noStrike" spc="-1">
                <a:solidFill>
                  <a:srgbClr val="438086"/>
                </a:solidFill>
                <a:latin typeface="Georgia"/>
              </a:rPr>
              <a:t>25.11.2022</a:t>
            </a:fld>
            <a:endParaRPr lang="ru-RU" sz="800" b="0" strike="noStrike" spc="-1">
              <a:latin typeface="Times New Roman"/>
            </a:endParaRPr>
          </a:p>
        </p:txBody>
      </p:sp>
      <p:sp>
        <p:nvSpPr>
          <p:cNvPr id="80" name="PlaceHolder 16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1" name="PlaceHolder 17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F130776-3800-4914-B0C4-D1035E33742D}" type="slidenum">
              <a:rPr lang="ru-RU" sz="1800" b="0" strike="noStrike" spc="-1">
                <a:solidFill>
                  <a:srgbClr val="FFFFFF"/>
                </a:solidFill>
                <a:latin typeface="Georgia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2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5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ru-RU" sz="2600" b="0" strike="noStrike" spc="-1">
                <a:solidFill>
                  <a:srgbClr val="438086"/>
                </a:solidFill>
                <a:latin typeface="Georgia"/>
              </a:rPr>
              <a:t>Второй уровень</a:t>
            </a:r>
            <a:endParaRPr lang="ru-RU" sz="2600" b="0" strike="noStrike" spc="-1">
              <a:solidFill>
                <a:srgbClr val="53548A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53548A"/>
                </a:solidFill>
                <a:latin typeface="Georgia"/>
              </a:rPr>
              <a:t>Третий уровень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lang="ru-RU" sz="2200" b="0" strike="noStrike" spc="-1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lang="ru-RU" sz="2200" b="0" strike="noStrike" spc="-1">
              <a:solidFill>
                <a:srgbClr val="A04DA3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lang="ru-RU" sz="2000" b="0" strike="noStrike" spc="-1">
                <a:solidFill>
                  <a:srgbClr val="A04DA3"/>
                </a:solidFill>
                <a:latin typeface="Georgia"/>
              </a:rPr>
              <a:t>Пятый уровень</a:t>
            </a:r>
          </a:p>
        </p:txBody>
      </p:sp>
      <p:sp>
        <p:nvSpPr>
          <p:cNvPr id="134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D347C2CB-24F2-4AD0-921E-02C4FA81FE44}" type="datetime">
              <a:rPr lang="ru-RU" sz="800" b="0" strike="noStrike" spc="-1">
                <a:solidFill>
                  <a:srgbClr val="438086"/>
                </a:solidFill>
                <a:latin typeface="Georgia"/>
              </a:rPr>
              <a:t>25.11.2022</a:t>
            </a:fld>
            <a:endParaRPr lang="ru-RU" sz="800" b="0" strike="noStrike" spc="-1">
              <a:latin typeface="Times New Roman"/>
            </a:endParaRPr>
          </a:p>
        </p:txBody>
      </p:sp>
      <p:sp>
        <p:nvSpPr>
          <p:cNvPr id="135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6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A12FAF0-2169-4986-92C5-54E4DC5B8ECB}" type="slidenum">
              <a:rPr lang="ru-RU" sz="1800" b="0" strike="noStrike" spc="-1">
                <a:solidFill>
                  <a:srgbClr val="FFFFFF"/>
                </a:solidFill>
                <a:latin typeface="Georgia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0" y="0"/>
            <a:ext cx="9143640" cy="328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6000" b="1" strike="noStrike" spc="-1">
                <a:solidFill>
                  <a:srgbClr val="E3E3E3"/>
                </a:solidFill>
                <a:latin typeface="Georgia"/>
              </a:rPr>
              <a:t>«Формы и методы работы с детьми с РАС»</a:t>
            </a:r>
            <a:endParaRPr lang="ru-RU" sz="6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3636000" y="3645000"/>
            <a:ext cx="5507640" cy="302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64080" algn="just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ru-RU" sz="3200" b="0" strike="noStrike" spc="-1" dirty="0">
              <a:latin typeface="Arial"/>
            </a:endParaRPr>
          </a:p>
          <a:p>
            <a:pPr marL="64080" algn="just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Georgia"/>
              </a:rPr>
              <a:t>Подготовили</a:t>
            </a:r>
            <a:r>
              <a:rPr lang="ru-RU" sz="1600" b="0" strike="noStrike" spc="-1" dirty="0">
                <a:solidFill>
                  <a:srgbClr val="000000"/>
                </a:solidFill>
                <a:latin typeface="Georgia"/>
              </a:rPr>
              <a:t>:</a:t>
            </a:r>
            <a:endParaRPr lang="ru-RU" sz="1600" b="0" strike="noStrike" spc="-1" dirty="0">
              <a:latin typeface="Arial"/>
            </a:endParaRPr>
          </a:p>
          <a:p>
            <a:pPr marL="64080" algn="just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b="0" u="sng" strike="noStrike" spc="-1" dirty="0" err="1">
                <a:solidFill>
                  <a:srgbClr val="000000"/>
                </a:solidFill>
                <a:uFillTx/>
                <a:latin typeface="Georgia"/>
              </a:rPr>
              <a:t>Староверова</a:t>
            </a:r>
            <a:r>
              <a:rPr lang="ru-RU" sz="1600" b="0" u="sng" strike="noStrike" spc="-1" dirty="0">
                <a:solidFill>
                  <a:srgbClr val="000000"/>
                </a:solidFill>
                <a:uFillTx/>
                <a:latin typeface="Georgia"/>
              </a:rPr>
              <a:t> Юлия Андреевна </a:t>
            </a:r>
            <a:endParaRPr lang="ru-RU" sz="1600" b="0" strike="noStrike" spc="-1" dirty="0">
              <a:latin typeface="Arial"/>
            </a:endParaRPr>
          </a:p>
          <a:p>
            <a:pPr marL="64080" algn="just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Georgia"/>
              </a:rPr>
              <a:t>педагог – психолог ГКОУ ВО «Гусь – Хрустальная (специальная (коррекционная) общеобразовательная школа –интернат»</a:t>
            </a:r>
            <a:endParaRPr lang="ru-RU" sz="1600" b="0" strike="noStrike" spc="-1" dirty="0">
              <a:latin typeface="Arial"/>
            </a:endParaRPr>
          </a:p>
          <a:p>
            <a:pPr marL="64080" algn="just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b="0" u="sng" strike="noStrike" spc="-1" dirty="0">
                <a:solidFill>
                  <a:srgbClr val="000000"/>
                </a:solidFill>
                <a:uFillTx/>
                <a:latin typeface="Georgia"/>
              </a:rPr>
              <a:t>Дубровина Ольга </a:t>
            </a:r>
            <a:r>
              <a:rPr lang="ru-RU" sz="1600" b="0" u="sng" strike="noStrike" spc="-1" dirty="0" smtClean="0">
                <a:solidFill>
                  <a:srgbClr val="000000"/>
                </a:solidFill>
                <a:uFillTx/>
                <a:latin typeface="Georgia"/>
              </a:rPr>
              <a:t>Олеговна</a:t>
            </a:r>
            <a:endParaRPr lang="en-US" sz="1600" b="0" u="sng" strike="noStrike" spc="-1" dirty="0" smtClean="0">
              <a:solidFill>
                <a:srgbClr val="000000"/>
              </a:solidFill>
              <a:uFillTx/>
              <a:latin typeface="Georgia"/>
            </a:endParaRPr>
          </a:p>
          <a:p>
            <a:pPr marL="64080" lvl="0" algn="just">
              <a:spcBef>
                <a:spcPts val="300"/>
              </a:spcBef>
              <a:tabLst>
                <a:tab pos="0" algn="l"/>
              </a:tabLst>
            </a:pPr>
            <a:r>
              <a:rPr lang="ru-RU" sz="1600" spc="-1" smtClean="0">
                <a:solidFill>
                  <a:srgbClr val="000000"/>
                </a:solidFill>
                <a:latin typeface="Georgia"/>
              </a:rPr>
              <a:t>учитель </a:t>
            </a:r>
            <a:r>
              <a:rPr lang="ru-RU" sz="1600" spc="-1">
                <a:solidFill>
                  <a:srgbClr val="000000"/>
                </a:solidFill>
                <a:latin typeface="Georgia"/>
              </a:rPr>
              <a:t>ГКОУ ВО «Гусь – Хрустальная (специальная (коррекционная) общеобразовательная школа –интернат»</a:t>
            </a:r>
            <a:endParaRPr lang="ru-RU" sz="1600" spc="-1">
              <a:solidFill>
                <a:prstClr val="black"/>
              </a:solidFill>
            </a:endParaRPr>
          </a:p>
          <a:p>
            <a:pPr marL="64080" algn="just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181" name="Рисунок 3"/>
          <p:cNvPicPr/>
          <p:nvPr/>
        </p:nvPicPr>
        <p:blipFill>
          <a:blip r:embed="rId3"/>
          <a:stretch/>
        </p:blipFill>
        <p:spPr>
          <a:xfrm>
            <a:off x="323640" y="4005000"/>
            <a:ext cx="3390840" cy="2736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-122,-128,67)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-122,-128,67)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0" y="357120"/>
            <a:ext cx="914364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000000"/>
                </a:solidFill>
                <a:latin typeface="Georgia"/>
              </a:rPr>
              <a:t>Методика АВА</a:t>
            </a:r>
          </a:p>
        </p:txBody>
      </p:sp>
      <p:sp>
        <p:nvSpPr>
          <p:cNvPr id="372" name="CustomShape 2"/>
          <p:cNvSpPr/>
          <p:nvPr/>
        </p:nvSpPr>
        <p:spPr>
          <a:xfrm>
            <a:off x="0" y="1000080"/>
            <a:ext cx="9143640" cy="377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АВА (</a:t>
            </a:r>
            <a:r>
              <a:rPr lang="en-US" sz="2800" b="0" strike="noStrike" spc="-1">
                <a:solidFill>
                  <a:srgbClr val="373737"/>
                </a:solidFill>
                <a:latin typeface="Georgia"/>
              </a:rPr>
              <a:t>Applied behavior analysis) 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- прикладной поведенческий анализ.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Основа 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– формирование структуры желаемого социально приемлемого поведения.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Акцент 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– отработка схемы «стимул-реакция».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Основной способ 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– тщательный выбор инструкций, специальное подкрепление, дозированная помощь.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373" name="Рисунок 6" descr="http://player.myshared.ru/6/570139/slides/slide_22.jpg"/>
          <p:cNvPicPr/>
          <p:nvPr/>
        </p:nvPicPr>
        <p:blipFill>
          <a:blip r:embed="rId2"/>
          <a:srcRect l="53317" t="19409" r="5679" b="37454"/>
          <a:stretch/>
        </p:blipFill>
        <p:spPr>
          <a:xfrm>
            <a:off x="5500800" y="4000680"/>
            <a:ext cx="3642840" cy="2856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0" y="428760"/>
            <a:ext cx="914364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000000"/>
                </a:solidFill>
                <a:latin typeface="Georgia"/>
              </a:rPr>
              <a:t>Пример</a:t>
            </a:r>
          </a:p>
        </p:txBody>
      </p:sp>
      <p:sp>
        <p:nvSpPr>
          <p:cNvPr id="375" name="CustomShape 2"/>
          <p:cNvSpPr/>
          <p:nvPr/>
        </p:nvSpPr>
        <p:spPr>
          <a:xfrm>
            <a:off x="0" y="1428840"/>
            <a:ext cx="9143640" cy="46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i="1" strike="noStrike" spc="-1">
                <a:solidFill>
                  <a:srgbClr val="373737"/>
                </a:solidFill>
                <a:latin typeface="Georgia"/>
              </a:rPr>
              <a:t>Проблемное поведение </a:t>
            </a:r>
            <a:r>
              <a:rPr lang="ru-RU" sz="3000" b="0" strike="noStrike" spc="-1">
                <a:solidFill>
                  <a:srgbClr val="373737"/>
                </a:solidFill>
                <a:latin typeface="Georgia"/>
              </a:rPr>
              <a:t>– ребенок берет в рот  несъедобные предметы (игрушки, монеты, пальцы) для сенсорной стимуляции. </a:t>
            </a:r>
            <a:endParaRPr lang="ru-RU" sz="3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3000" b="0" strike="noStrike" spc="-1">
                <a:solidFill>
                  <a:srgbClr val="373737"/>
                </a:solidFill>
                <a:latin typeface="Georgia"/>
              </a:rPr>
              <a:t>Каждый раз, когда ребенок  пытается положить в рот посторонний несъедобный предмет, это поведение </a:t>
            </a:r>
            <a:r>
              <a:rPr lang="ru-RU" sz="3000" b="1" i="1" strike="noStrike" spc="-1">
                <a:solidFill>
                  <a:srgbClr val="373737"/>
                </a:solidFill>
                <a:latin typeface="Georgia"/>
              </a:rPr>
              <a:t>блокируется</a:t>
            </a:r>
            <a:r>
              <a:rPr lang="ru-RU" sz="3000" b="0" strike="noStrike" spc="-1">
                <a:solidFill>
                  <a:srgbClr val="373737"/>
                </a:solidFill>
                <a:latin typeface="Georgia"/>
              </a:rPr>
              <a:t> и его внимание  обращается на специальную сенсорную игрушку для жевания. </a:t>
            </a:r>
            <a:endParaRPr lang="ru-RU" sz="3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3000" b="0" strike="noStrike" spc="-1">
                <a:solidFill>
                  <a:srgbClr val="373737"/>
                </a:solidFill>
                <a:latin typeface="Georgia"/>
              </a:rPr>
              <a:t>Когда ребенок кладет в рот специальную игрушку для жевания, он получает </a:t>
            </a:r>
            <a:r>
              <a:rPr lang="ru-RU" sz="3000" b="1" i="1" strike="noStrike" spc="-1">
                <a:solidFill>
                  <a:srgbClr val="373737"/>
                </a:solidFill>
                <a:latin typeface="Georgia"/>
              </a:rPr>
              <a:t>устную похвалу</a:t>
            </a:r>
            <a:r>
              <a:rPr lang="ru-RU" sz="3000" b="0" strike="noStrike" spc="-1">
                <a:solidFill>
                  <a:srgbClr val="373737"/>
                </a:solidFill>
                <a:latin typeface="Georgia"/>
              </a:rPr>
              <a:t>.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0" y="214200"/>
            <a:ext cx="9143640" cy="99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000000"/>
                </a:solidFill>
                <a:latin typeface="Georgia"/>
              </a:rPr>
              <a:t>TEACCH - </a:t>
            </a:r>
            <a:r>
              <a:rPr lang="ru-RU" sz="5400" b="0" strike="noStrike" spc="-1">
                <a:solidFill>
                  <a:srgbClr val="000000"/>
                </a:solidFill>
                <a:latin typeface="Georgia"/>
              </a:rPr>
              <a:t>программа</a:t>
            </a:r>
          </a:p>
        </p:txBody>
      </p:sp>
      <p:sp>
        <p:nvSpPr>
          <p:cNvPr id="377" name="CustomShape 2"/>
          <p:cNvSpPr/>
          <p:nvPr/>
        </p:nvSpPr>
        <p:spPr>
          <a:xfrm>
            <a:off x="0" y="1041120"/>
            <a:ext cx="9143640" cy="533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373737"/>
                </a:solidFill>
                <a:latin typeface="Georgia"/>
              </a:rPr>
              <a:t>Treatment and Education of Autistic and related Communication handicapped Children</a:t>
            </a: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При аутизме мышление, восприятие и психика в целом организованы совсем иначе, чем в норме. 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Усилия направляются не на адаптацию ребенка к миру, а на создание соответствующих его особенностям условий существования.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Основа 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– особая организация среды.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Акцент 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– структурирование времени и пространства, составление индивидуальных расписаний.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378" name="Рисунок 3" descr="http://player.myshared.ru/6/570139/slides/slide_23.jpg"/>
          <p:cNvPicPr/>
          <p:nvPr/>
        </p:nvPicPr>
        <p:blipFill>
          <a:blip r:embed="rId2"/>
          <a:srcRect l="63740" t="28865" r="187" b="34259"/>
          <a:stretch/>
        </p:blipFill>
        <p:spPr>
          <a:xfrm>
            <a:off x="7000920" y="3214800"/>
            <a:ext cx="2142720" cy="1642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Рисунок 2"/>
          <p:cNvPicPr/>
          <p:nvPr/>
        </p:nvPicPr>
        <p:blipFill>
          <a:blip r:embed="rId2"/>
          <a:stretch/>
        </p:blipFill>
        <p:spPr>
          <a:xfrm>
            <a:off x="467640" y="620640"/>
            <a:ext cx="8136720" cy="604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971640" y="1143000"/>
            <a:ext cx="7714800" cy="62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49000" lnSpcReduction="20000"/>
          </a:bodyPr>
          <a:lstStyle/>
          <a:p>
            <a:pPr marL="1512720">
              <a:lnSpc>
                <a:spcPct val="107000"/>
              </a:lnSpc>
            </a:pPr>
            <a:r>
              <a:rPr lang="ru-RU" sz="4000" b="0" strike="noStrike" spc="-1">
                <a:solidFill>
                  <a:srgbClr val="04617B"/>
                </a:solidFill>
                <a:latin typeface="Comic Sans MS"/>
                <a:ea typeface="Comic Sans MS"/>
              </a:rPr>
              <a:t>Методика PECS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grpSp>
        <p:nvGrpSpPr>
          <p:cNvPr id="381" name="Group 2"/>
          <p:cNvGrpSpPr/>
          <p:nvPr/>
        </p:nvGrpSpPr>
        <p:grpSpPr>
          <a:xfrm>
            <a:off x="251640" y="1628640"/>
            <a:ext cx="8434800" cy="4752360"/>
            <a:chOff x="251640" y="1628640"/>
            <a:chExt cx="8434800" cy="4752360"/>
          </a:xfrm>
        </p:grpSpPr>
        <p:pic>
          <p:nvPicPr>
            <p:cNvPr id="382" name="Picture 16"/>
            <p:cNvPicPr/>
            <p:nvPr/>
          </p:nvPicPr>
          <p:blipFill>
            <a:blip r:embed="rId2"/>
            <a:stretch/>
          </p:blipFill>
          <p:spPr>
            <a:xfrm>
              <a:off x="251640" y="1628640"/>
              <a:ext cx="5618520" cy="2906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3" name="Picture 18"/>
            <p:cNvPicPr/>
            <p:nvPr/>
          </p:nvPicPr>
          <p:blipFill>
            <a:blip r:embed="rId3"/>
            <a:stretch/>
          </p:blipFill>
          <p:spPr>
            <a:xfrm>
              <a:off x="6173280" y="2650680"/>
              <a:ext cx="2513160" cy="373032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457200" y="114300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85" name="Рисунок 2"/>
          <p:cNvPicPr/>
          <p:nvPr/>
        </p:nvPicPr>
        <p:blipFill>
          <a:blip r:embed="rId2"/>
          <a:stretch/>
        </p:blipFill>
        <p:spPr>
          <a:xfrm>
            <a:off x="0" y="129960"/>
            <a:ext cx="9143640" cy="659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0" y="357120"/>
            <a:ext cx="9143640" cy="49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latin typeface="Georgia"/>
              </a:rPr>
              <a:t>Визуальная поддержка</a:t>
            </a:r>
            <a:endParaRPr lang="ru-RU" sz="4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0" y="928800"/>
            <a:ext cx="9143640" cy="478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Визуальная поддержка 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— это использование картинок или других наглядных предметов для того, чтобы сообщить какую-то информацию ребенку, которому трудно понимать и использовать речь.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В качестве визуальной поддержки могут использоваться </a:t>
            </a:r>
            <a:r>
              <a:rPr lang="ru-RU" sz="2800" b="0" i="1" strike="noStrike" spc="-1">
                <a:solidFill>
                  <a:srgbClr val="373737"/>
                </a:solidFill>
                <a:latin typeface="Georgia"/>
              </a:rPr>
              <a:t>фотографии, рисунки, трехмерные предметы, написанные слова или письменные списки. 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Визуальная поддержка облегчает коммуникацию родителей со своим ребенком, и она облегчает коммуникацию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ребенка с другими людьми.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388" name="Рисунок 3" descr="hello_html_650db7a5.jpg"/>
          <p:cNvPicPr/>
          <p:nvPr/>
        </p:nvPicPr>
        <p:blipFill>
          <a:blip r:embed="rId2"/>
          <a:stretch/>
        </p:blipFill>
        <p:spPr>
          <a:xfrm>
            <a:off x="5172120" y="4915080"/>
            <a:ext cx="3971520" cy="1942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0" y="357120"/>
            <a:ext cx="9143640" cy="71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latin typeface="Georgia"/>
              </a:rPr>
              <a:t>Визуальное расписание</a:t>
            </a:r>
            <a:endParaRPr lang="ru-RU" sz="4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0" y="1071720"/>
            <a:ext cx="9143640" cy="371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373737"/>
                </a:solidFill>
                <a:latin typeface="Georgia"/>
              </a:rPr>
              <a:t>Визуальное расписание </a:t>
            </a: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— это наглядное отображение того, что произойдет в течение дня, либо во время какого-то одного занятия или события. Такое расписание полезно при сильной тревожности в непривычных ситуациях и ригидности, когда ребенок сопротивляется любым переменам в привычном распорядке дня. С помощью расписания можно предупредить ребенка заранее, что его ждет в течение дня (другого отрезка времени), это помогает снизить тревожность.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391" name="Рисунок 6" descr="hello_html_m607b35f7.jpg"/>
          <p:cNvPicPr/>
          <p:nvPr/>
        </p:nvPicPr>
        <p:blipFill>
          <a:blip r:embed="rId2"/>
          <a:stretch/>
        </p:blipFill>
        <p:spPr>
          <a:xfrm>
            <a:off x="1143000" y="4000320"/>
            <a:ext cx="6857640" cy="2857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0" y="404640"/>
            <a:ext cx="9036000" cy="73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Georgia"/>
              </a:rPr>
              <a:t>Примеры визуальных расписаний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93" name="Рисунок 2" descr="http://player.myshared.ru/4/175515/slides/slide_23.jpg"/>
          <p:cNvPicPr/>
          <p:nvPr/>
        </p:nvPicPr>
        <p:blipFill>
          <a:blip r:embed="rId2"/>
          <a:srcRect l="35568" t="29154" r="24747" b="5102"/>
          <a:stretch/>
        </p:blipFill>
        <p:spPr>
          <a:xfrm>
            <a:off x="5643720" y="1357200"/>
            <a:ext cx="3071520" cy="3714480"/>
          </a:xfrm>
          <a:prstGeom prst="rect">
            <a:avLst/>
          </a:prstGeom>
          <a:ln w="9360">
            <a:noFill/>
          </a:ln>
        </p:spPr>
      </p:pic>
      <p:pic>
        <p:nvPicPr>
          <p:cNvPr id="394" name="Рисунок 3" descr="http://player.myshared.ru/4/175515/slides/slide_22.jpg"/>
          <p:cNvPicPr/>
          <p:nvPr/>
        </p:nvPicPr>
        <p:blipFill>
          <a:blip r:embed="rId3"/>
          <a:srcRect l="29555" t="27552" r="24747" b="1899"/>
          <a:stretch/>
        </p:blipFill>
        <p:spPr>
          <a:xfrm>
            <a:off x="142920" y="3071880"/>
            <a:ext cx="3214440" cy="3785760"/>
          </a:xfrm>
          <a:prstGeom prst="rect">
            <a:avLst/>
          </a:prstGeom>
          <a:ln w="9360">
            <a:noFill/>
          </a:ln>
        </p:spPr>
      </p:pic>
      <p:pic>
        <p:nvPicPr>
          <p:cNvPr id="395" name="Рисунок 4" descr="http://player.myshared.ru/5/368544/slides/slide_15.jpg"/>
          <p:cNvPicPr/>
          <p:nvPr/>
        </p:nvPicPr>
        <p:blipFill>
          <a:blip r:embed="rId4"/>
          <a:srcRect l="5506" t="33968" r="6708" b="29154"/>
          <a:stretch/>
        </p:blipFill>
        <p:spPr>
          <a:xfrm>
            <a:off x="3571920" y="5214960"/>
            <a:ext cx="5214600" cy="1642680"/>
          </a:xfrm>
          <a:prstGeom prst="rect">
            <a:avLst/>
          </a:prstGeom>
          <a:ln w="9360">
            <a:noFill/>
          </a:ln>
        </p:spPr>
      </p:pic>
      <p:sp>
        <p:nvSpPr>
          <p:cNvPr id="396" name="CustomShape 2"/>
          <p:cNvSpPr/>
          <p:nvPr/>
        </p:nvSpPr>
        <p:spPr>
          <a:xfrm>
            <a:off x="142920" y="1143000"/>
            <a:ext cx="514296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373737"/>
                </a:solidFill>
                <a:latin typeface="Georgia"/>
              </a:rPr>
              <a:t>Визуальное расписание сообщает ребенку, что произойдет дальше и в каком порядке.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0" y="428760"/>
            <a:ext cx="9143640" cy="71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Georgia"/>
              </a:rPr>
              <a:t>Зачем нужны визуальные расписания</a:t>
            </a:r>
            <a:endParaRPr lang="ru-RU" sz="36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0" y="1143000"/>
            <a:ext cx="9143640" cy="585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buClr>
                <a:srgbClr val="373737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Для развития независимости (не нужен другой человек рядом для объяснений), что повышает самооценку.</a:t>
            </a:r>
            <a:endParaRPr lang="ru-RU" sz="24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373737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Для того, чтобы избежать конфронтации с ребенком (убирает «личный» компонент) и делает процесс более объективным.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73737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Вариант постоянного зрительного напоминания.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73737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Для уменьшения тревожности (и, как следствие, неуместных форм поведения).</a:t>
            </a:r>
            <a:endParaRPr lang="ru-RU" sz="24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373737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Такая коммуникация помогает ребенку понять, что происходит вокруг.</a:t>
            </a:r>
            <a:endParaRPr lang="ru-RU" sz="24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373737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Люди с аутизмом лучше воспринимают зрительную информацию (лучше развито визуальное мышление). </a:t>
            </a:r>
            <a:endParaRPr lang="ru-RU" sz="24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373737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Эффективность визуальных опор доказана в научных исследованиях.</a:t>
            </a:r>
            <a:endParaRPr lang="ru-RU" sz="24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14" descr="https://ds03.infourok.ru/uploads/ex/099e/0005d5fd-53261824/img1.jpg"/>
          <p:cNvPicPr/>
          <p:nvPr/>
        </p:nvPicPr>
        <p:blipFill>
          <a:blip r:embed="rId2"/>
          <a:srcRect l="32072" t="57054" r="34424" b="6837"/>
          <a:stretch/>
        </p:blipFill>
        <p:spPr>
          <a:xfrm>
            <a:off x="5715000" y="4000680"/>
            <a:ext cx="3428640" cy="2856960"/>
          </a:xfrm>
          <a:prstGeom prst="rect">
            <a:avLst/>
          </a:prstGeom>
          <a:ln w="9360"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107640" y="1000080"/>
            <a:ext cx="9036000" cy="539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373737"/>
                </a:solidFill>
                <a:latin typeface="Times New Roman"/>
              </a:rPr>
              <a:t>РАС – это группа психических расстройств, которые характеризуются нарушениями в социальном взаимодействии и коммуникации- процессе общения и передачи информации другим людям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373737"/>
                </a:solidFill>
                <a:latin typeface="Georgia"/>
              </a:rPr>
              <a:t>Не существует типичного ребенка с РАС</a:t>
            </a:r>
            <a:r>
              <a:rPr lang="ru-RU" sz="3200" b="0" strike="noStrike" spc="-1">
                <a:solidFill>
                  <a:srgbClr val="373737"/>
                </a:solidFill>
                <a:latin typeface="Georgia"/>
              </a:rPr>
              <a:t>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373737"/>
                </a:solidFill>
                <a:latin typeface="Georgia"/>
              </a:rPr>
              <a:t>У детей наблюдается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373737"/>
                </a:solidFill>
                <a:latin typeface="Georgia"/>
              </a:rPr>
              <a:t>множество проявлений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373737"/>
                </a:solidFill>
                <a:latin typeface="Georgia"/>
              </a:rPr>
              <a:t>аутизма, от легких до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373737"/>
                </a:solidFill>
                <a:latin typeface="Georgia"/>
              </a:rPr>
              <a:t>тяжелых.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roup 1"/>
          <p:cNvGrpSpPr/>
          <p:nvPr/>
        </p:nvGrpSpPr>
        <p:grpSpPr>
          <a:xfrm>
            <a:off x="3132000" y="836640"/>
            <a:ext cx="5328000" cy="2376000"/>
            <a:chOff x="3132000" y="836640"/>
            <a:chExt cx="5328000" cy="2376000"/>
          </a:xfrm>
        </p:grpSpPr>
        <p:sp>
          <p:nvSpPr>
            <p:cNvPr id="400" name="CustomShape 2"/>
            <p:cNvSpPr/>
            <p:nvPr/>
          </p:nvSpPr>
          <p:spPr>
            <a:xfrm>
              <a:off x="5691240" y="2944080"/>
              <a:ext cx="52560" cy="268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1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401" name="Picture 2249"/>
            <p:cNvPicPr/>
            <p:nvPr/>
          </p:nvPicPr>
          <p:blipFill>
            <a:blip r:embed="rId2"/>
            <a:stretch/>
          </p:blipFill>
          <p:spPr>
            <a:xfrm>
              <a:off x="3132000" y="836640"/>
              <a:ext cx="2557440" cy="2269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2" name="Picture 2251"/>
            <p:cNvPicPr/>
            <p:nvPr/>
          </p:nvPicPr>
          <p:blipFill>
            <a:blip r:embed="rId3"/>
            <a:stretch/>
          </p:blipFill>
          <p:spPr>
            <a:xfrm>
              <a:off x="5852160" y="836640"/>
              <a:ext cx="2607840" cy="2270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3" name="Group 3"/>
          <p:cNvGrpSpPr/>
          <p:nvPr/>
        </p:nvGrpSpPr>
        <p:grpSpPr>
          <a:xfrm>
            <a:off x="179640" y="3573000"/>
            <a:ext cx="4824000" cy="1799640"/>
            <a:chOff x="179640" y="3573000"/>
            <a:chExt cx="4824000" cy="1799640"/>
          </a:xfrm>
        </p:grpSpPr>
        <p:sp>
          <p:nvSpPr>
            <p:cNvPr id="404" name="CustomShape 4"/>
            <p:cNvSpPr/>
            <p:nvPr/>
          </p:nvSpPr>
          <p:spPr>
            <a:xfrm>
              <a:off x="1515960" y="5189760"/>
              <a:ext cx="36000" cy="18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05" name="CustomShape 5"/>
            <p:cNvSpPr/>
            <p:nvPr/>
          </p:nvSpPr>
          <p:spPr>
            <a:xfrm>
              <a:off x="3344400" y="5150520"/>
              <a:ext cx="36000" cy="18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406" name="Picture 2325"/>
            <p:cNvPicPr/>
            <p:nvPr/>
          </p:nvPicPr>
          <p:blipFill>
            <a:blip r:embed="rId4"/>
            <a:stretch/>
          </p:blipFill>
          <p:spPr>
            <a:xfrm>
              <a:off x="179640" y="3573000"/>
              <a:ext cx="1335240" cy="1718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7" name="Picture 2327"/>
            <p:cNvPicPr/>
            <p:nvPr/>
          </p:nvPicPr>
          <p:blipFill>
            <a:blip r:embed="rId5"/>
            <a:stretch/>
          </p:blipFill>
          <p:spPr>
            <a:xfrm>
              <a:off x="1777320" y="3573000"/>
              <a:ext cx="1565280" cy="1677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8" name="Picture 2329"/>
            <p:cNvPicPr/>
            <p:nvPr/>
          </p:nvPicPr>
          <p:blipFill>
            <a:blip r:embed="rId6"/>
            <a:stretch/>
          </p:blipFill>
          <p:spPr>
            <a:xfrm>
              <a:off x="3467160" y="3573000"/>
              <a:ext cx="1536480" cy="15476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09" name="Picture 2331"/>
          <p:cNvPicPr/>
          <p:nvPr/>
        </p:nvPicPr>
        <p:blipFill>
          <a:blip r:embed="rId7"/>
          <a:stretch/>
        </p:blipFill>
        <p:spPr>
          <a:xfrm>
            <a:off x="5497560" y="3909960"/>
            <a:ext cx="3477240" cy="265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roup 1"/>
          <p:cNvGrpSpPr/>
          <p:nvPr/>
        </p:nvGrpSpPr>
        <p:grpSpPr>
          <a:xfrm>
            <a:off x="467640" y="908640"/>
            <a:ext cx="4032000" cy="1728000"/>
            <a:chOff x="467640" y="908640"/>
            <a:chExt cx="4032000" cy="1728000"/>
          </a:xfrm>
        </p:grpSpPr>
        <p:sp>
          <p:nvSpPr>
            <p:cNvPr id="411" name="CustomShape 2"/>
            <p:cNvSpPr/>
            <p:nvPr/>
          </p:nvSpPr>
          <p:spPr>
            <a:xfrm>
              <a:off x="1776600" y="2404080"/>
              <a:ext cx="29520" cy="139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12" name="CustomShape 3"/>
            <p:cNvSpPr/>
            <p:nvPr/>
          </p:nvSpPr>
          <p:spPr>
            <a:xfrm>
              <a:off x="3342240" y="2497320"/>
              <a:ext cx="29520" cy="139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413" name="Picture 2399"/>
            <p:cNvPicPr/>
            <p:nvPr/>
          </p:nvPicPr>
          <p:blipFill>
            <a:blip r:embed="rId2"/>
            <a:stretch/>
          </p:blipFill>
          <p:spPr>
            <a:xfrm>
              <a:off x="467640" y="908640"/>
              <a:ext cx="1303200" cy="1572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4" name="Picture 2401"/>
            <p:cNvPicPr/>
            <p:nvPr/>
          </p:nvPicPr>
          <p:blipFill>
            <a:blip r:embed="rId3"/>
            <a:stretch/>
          </p:blipFill>
          <p:spPr>
            <a:xfrm>
              <a:off x="1878120" y="908640"/>
              <a:ext cx="1462680" cy="1664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5" name="Picture 2403"/>
            <p:cNvPicPr/>
            <p:nvPr/>
          </p:nvPicPr>
          <p:blipFill>
            <a:blip r:embed="rId4"/>
            <a:stretch/>
          </p:blipFill>
          <p:spPr>
            <a:xfrm>
              <a:off x="3475800" y="908640"/>
              <a:ext cx="1023840" cy="1690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6" name="Group 4"/>
          <p:cNvGrpSpPr/>
          <p:nvPr/>
        </p:nvGrpSpPr>
        <p:grpSpPr>
          <a:xfrm>
            <a:off x="4653000" y="1673640"/>
            <a:ext cx="4307400" cy="2625120"/>
            <a:chOff x="4653000" y="1673640"/>
            <a:chExt cx="4307400" cy="2625120"/>
          </a:xfrm>
        </p:grpSpPr>
        <p:sp>
          <p:nvSpPr>
            <p:cNvPr id="417" name="CustomShape 5"/>
            <p:cNvSpPr/>
            <p:nvPr/>
          </p:nvSpPr>
          <p:spPr>
            <a:xfrm>
              <a:off x="5906520" y="2834280"/>
              <a:ext cx="32400" cy="15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18" name="CustomShape 6"/>
            <p:cNvSpPr/>
            <p:nvPr/>
          </p:nvSpPr>
          <p:spPr>
            <a:xfrm>
              <a:off x="6002280" y="4060800"/>
              <a:ext cx="32400" cy="15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19" name="CustomShape 7"/>
            <p:cNvSpPr/>
            <p:nvPr/>
          </p:nvSpPr>
          <p:spPr>
            <a:xfrm>
              <a:off x="7320240" y="4141080"/>
              <a:ext cx="32400" cy="15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20" name="CustomShape 8"/>
            <p:cNvSpPr/>
            <p:nvPr/>
          </p:nvSpPr>
          <p:spPr>
            <a:xfrm>
              <a:off x="8902080" y="4141080"/>
              <a:ext cx="32400" cy="15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421" name="Picture 2405"/>
            <p:cNvPicPr/>
            <p:nvPr/>
          </p:nvPicPr>
          <p:blipFill>
            <a:blip r:embed="rId5"/>
            <a:stretch/>
          </p:blipFill>
          <p:spPr>
            <a:xfrm>
              <a:off x="4653000" y="1673640"/>
              <a:ext cx="1250280" cy="1247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2" name="Picture 2407"/>
            <p:cNvPicPr/>
            <p:nvPr/>
          </p:nvPicPr>
          <p:blipFill>
            <a:blip r:embed="rId6"/>
            <a:stretch/>
          </p:blipFill>
          <p:spPr>
            <a:xfrm>
              <a:off x="6118200" y="1673640"/>
              <a:ext cx="1289520" cy="1247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3" name="Picture 2409"/>
            <p:cNvPicPr/>
            <p:nvPr/>
          </p:nvPicPr>
          <p:blipFill>
            <a:blip r:embed="rId7"/>
            <a:stretch/>
          </p:blipFill>
          <p:spPr>
            <a:xfrm>
              <a:off x="7470360" y="1673640"/>
              <a:ext cx="1490040" cy="1160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4" name="Picture 2411"/>
            <p:cNvPicPr/>
            <p:nvPr/>
          </p:nvPicPr>
          <p:blipFill>
            <a:blip r:embed="rId8"/>
            <a:stretch/>
          </p:blipFill>
          <p:spPr>
            <a:xfrm>
              <a:off x="4653000" y="2921760"/>
              <a:ext cx="1348560" cy="1224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5" name="Picture 2413"/>
            <p:cNvPicPr/>
            <p:nvPr/>
          </p:nvPicPr>
          <p:blipFill>
            <a:blip r:embed="rId9"/>
            <a:stretch/>
          </p:blipFill>
          <p:spPr>
            <a:xfrm>
              <a:off x="6118200" y="2921760"/>
              <a:ext cx="1201320" cy="1306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6" name="Picture 2415"/>
            <p:cNvPicPr/>
            <p:nvPr/>
          </p:nvPicPr>
          <p:blipFill>
            <a:blip r:embed="rId10"/>
            <a:stretch/>
          </p:blipFill>
          <p:spPr>
            <a:xfrm>
              <a:off x="7470360" y="2921760"/>
              <a:ext cx="1424880" cy="1306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27" name="Group 9"/>
          <p:cNvGrpSpPr/>
          <p:nvPr/>
        </p:nvGrpSpPr>
        <p:grpSpPr>
          <a:xfrm>
            <a:off x="207360" y="4234320"/>
            <a:ext cx="4445280" cy="1531800"/>
            <a:chOff x="207360" y="4234320"/>
            <a:chExt cx="4445280" cy="1531800"/>
          </a:xfrm>
        </p:grpSpPr>
        <p:sp>
          <p:nvSpPr>
            <p:cNvPr id="428" name="CustomShape 10"/>
            <p:cNvSpPr/>
            <p:nvPr/>
          </p:nvSpPr>
          <p:spPr>
            <a:xfrm>
              <a:off x="2426400" y="5565960"/>
              <a:ext cx="44640" cy="200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1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429" name="Picture 2513"/>
            <p:cNvPicPr/>
            <p:nvPr/>
          </p:nvPicPr>
          <p:blipFill>
            <a:blip r:embed="rId11"/>
            <a:stretch/>
          </p:blipFill>
          <p:spPr>
            <a:xfrm>
              <a:off x="207360" y="4234320"/>
              <a:ext cx="2210400" cy="1451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0" name="Picture 2515"/>
            <p:cNvPicPr/>
            <p:nvPr/>
          </p:nvPicPr>
          <p:blipFill>
            <a:blip r:embed="rId12"/>
            <a:stretch/>
          </p:blipFill>
          <p:spPr>
            <a:xfrm>
              <a:off x="2563920" y="4234320"/>
              <a:ext cx="2088720" cy="1451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31" name="Group 11"/>
          <p:cNvGrpSpPr/>
          <p:nvPr/>
        </p:nvGrpSpPr>
        <p:grpSpPr>
          <a:xfrm>
            <a:off x="4704840" y="4980600"/>
            <a:ext cx="4241160" cy="1572120"/>
            <a:chOff x="4704840" y="4980600"/>
            <a:chExt cx="4241160" cy="1572120"/>
          </a:xfrm>
        </p:grpSpPr>
        <p:sp>
          <p:nvSpPr>
            <p:cNvPr id="432" name="CustomShape 12"/>
            <p:cNvSpPr/>
            <p:nvPr/>
          </p:nvSpPr>
          <p:spPr>
            <a:xfrm>
              <a:off x="6729480" y="6341400"/>
              <a:ext cx="44280" cy="21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433" name="Picture 2609"/>
            <p:cNvPicPr/>
            <p:nvPr/>
          </p:nvPicPr>
          <p:blipFill>
            <a:blip r:embed="rId13"/>
            <a:stretch/>
          </p:blipFill>
          <p:spPr>
            <a:xfrm>
              <a:off x="4704840" y="4980600"/>
              <a:ext cx="2022840" cy="1487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4" name="Picture 2611"/>
            <p:cNvPicPr/>
            <p:nvPr/>
          </p:nvPicPr>
          <p:blipFill>
            <a:blip r:embed="rId14"/>
            <a:stretch/>
          </p:blipFill>
          <p:spPr>
            <a:xfrm>
              <a:off x="6866280" y="4980600"/>
              <a:ext cx="2079720" cy="14086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1"/>
          <p:cNvGrpSpPr/>
          <p:nvPr/>
        </p:nvGrpSpPr>
        <p:grpSpPr>
          <a:xfrm>
            <a:off x="971640" y="836640"/>
            <a:ext cx="7200360" cy="5904360"/>
            <a:chOff x="971640" y="836640"/>
            <a:chExt cx="7200360" cy="5904360"/>
          </a:xfrm>
        </p:grpSpPr>
        <p:sp>
          <p:nvSpPr>
            <p:cNvPr id="436" name="CustomShape 2"/>
            <p:cNvSpPr/>
            <p:nvPr/>
          </p:nvSpPr>
          <p:spPr>
            <a:xfrm>
              <a:off x="4379400" y="215712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37" name="CustomShape 3"/>
            <p:cNvSpPr/>
            <p:nvPr/>
          </p:nvSpPr>
          <p:spPr>
            <a:xfrm>
              <a:off x="6066000" y="223740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38" name="CustomShape 4"/>
            <p:cNvSpPr/>
            <p:nvPr/>
          </p:nvSpPr>
          <p:spPr>
            <a:xfrm>
              <a:off x="2651040" y="368712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39" name="CustomShape 5"/>
            <p:cNvSpPr/>
            <p:nvPr/>
          </p:nvSpPr>
          <p:spPr>
            <a:xfrm>
              <a:off x="4410000" y="380556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40" name="CustomShape 6"/>
            <p:cNvSpPr/>
            <p:nvPr/>
          </p:nvSpPr>
          <p:spPr>
            <a:xfrm>
              <a:off x="6163560" y="355284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41" name="CustomShape 7"/>
            <p:cNvSpPr/>
            <p:nvPr/>
          </p:nvSpPr>
          <p:spPr>
            <a:xfrm>
              <a:off x="7813800" y="380556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42" name="CustomShape 8"/>
            <p:cNvSpPr/>
            <p:nvPr/>
          </p:nvSpPr>
          <p:spPr>
            <a:xfrm>
              <a:off x="2739960" y="516060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43" name="CustomShape 9"/>
            <p:cNvSpPr/>
            <p:nvPr/>
          </p:nvSpPr>
          <p:spPr>
            <a:xfrm>
              <a:off x="6029640" y="507852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44" name="CustomShape 10"/>
            <p:cNvSpPr/>
            <p:nvPr/>
          </p:nvSpPr>
          <p:spPr>
            <a:xfrm>
              <a:off x="7882560" y="522900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445" name="CustomShape 11"/>
            <p:cNvSpPr/>
            <p:nvPr/>
          </p:nvSpPr>
          <p:spPr>
            <a:xfrm>
              <a:off x="2739960" y="6445800"/>
              <a:ext cx="59760" cy="295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6480" indent="-6120">
                <a:lnSpc>
                  <a:spcPct val="107000"/>
                </a:lnSpc>
                <a:spcAft>
                  <a:spcPts val="799"/>
                </a:spcAft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446" name="Picture 38565"/>
            <p:cNvPicPr/>
            <p:nvPr/>
          </p:nvPicPr>
          <p:blipFill>
            <a:blip r:embed="rId2"/>
            <a:stretch/>
          </p:blipFill>
          <p:spPr>
            <a:xfrm>
              <a:off x="971640" y="836640"/>
              <a:ext cx="1890360" cy="1509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7" name="Picture 2769"/>
            <p:cNvPicPr/>
            <p:nvPr/>
          </p:nvPicPr>
          <p:blipFill>
            <a:blip r:embed="rId3"/>
            <a:stretch/>
          </p:blipFill>
          <p:spPr>
            <a:xfrm>
              <a:off x="2925000" y="841320"/>
              <a:ext cx="1452960" cy="1495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8" name="Picture 2771"/>
            <p:cNvPicPr/>
            <p:nvPr/>
          </p:nvPicPr>
          <p:blipFill>
            <a:blip r:embed="rId4"/>
            <a:stretch/>
          </p:blipFill>
          <p:spPr>
            <a:xfrm>
              <a:off x="4674960" y="841320"/>
              <a:ext cx="1389600" cy="1575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9" name="Picture 38566"/>
            <p:cNvPicPr/>
            <p:nvPr/>
          </p:nvPicPr>
          <p:blipFill>
            <a:blip r:embed="rId5"/>
            <a:stretch/>
          </p:blipFill>
          <p:spPr>
            <a:xfrm>
              <a:off x="6318000" y="836640"/>
              <a:ext cx="1854000" cy="148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0" name="Picture 2775"/>
            <p:cNvPicPr/>
            <p:nvPr/>
          </p:nvPicPr>
          <p:blipFill>
            <a:blip r:embed="rId6"/>
            <a:stretch/>
          </p:blipFill>
          <p:spPr>
            <a:xfrm>
              <a:off x="1022040" y="2417400"/>
              <a:ext cx="1624680" cy="1447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1" name="Picture 2777"/>
            <p:cNvPicPr/>
            <p:nvPr/>
          </p:nvPicPr>
          <p:blipFill>
            <a:blip r:embed="rId7"/>
            <a:stretch/>
          </p:blipFill>
          <p:spPr>
            <a:xfrm>
              <a:off x="2893320" y="2417400"/>
              <a:ext cx="1516320" cy="156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2" name="Picture 2779"/>
            <p:cNvPicPr/>
            <p:nvPr/>
          </p:nvPicPr>
          <p:blipFill>
            <a:blip r:embed="rId8"/>
            <a:stretch/>
          </p:blipFill>
          <p:spPr>
            <a:xfrm>
              <a:off x="4581000" y="2417400"/>
              <a:ext cx="1582200" cy="1312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3" name="Picture 2781"/>
            <p:cNvPicPr/>
            <p:nvPr/>
          </p:nvPicPr>
          <p:blipFill>
            <a:blip r:embed="rId9"/>
            <a:stretch/>
          </p:blipFill>
          <p:spPr>
            <a:xfrm>
              <a:off x="6520680" y="2417400"/>
              <a:ext cx="1283400" cy="156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4" name="Picture 2783"/>
            <p:cNvPicPr/>
            <p:nvPr/>
          </p:nvPicPr>
          <p:blipFill>
            <a:blip r:embed="rId10"/>
            <a:stretch/>
          </p:blipFill>
          <p:spPr>
            <a:xfrm>
              <a:off x="973800" y="3983040"/>
              <a:ext cx="1760760" cy="1354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5" name="Picture 38567"/>
            <p:cNvPicPr/>
            <p:nvPr/>
          </p:nvPicPr>
          <p:blipFill>
            <a:blip r:embed="rId11"/>
            <a:stretch/>
          </p:blipFill>
          <p:spPr>
            <a:xfrm>
              <a:off x="2881800" y="3977640"/>
              <a:ext cx="1698480" cy="1428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6" name="Picture 2787"/>
            <p:cNvPicPr/>
            <p:nvPr/>
          </p:nvPicPr>
          <p:blipFill>
            <a:blip r:embed="rId12"/>
            <a:stretch/>
          </p:blipFill>
          <p:spPr>
            <a:xfrm>
              <a:off x="4711320" y="3983040"/>
              <a:ext cx="1317240" cy="127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7" name="Picture 2789"/>
            <p:cNvPicPr/>
            <p:nvPr/>
          </p:nvPicPr>
          <p:blipFill>
            <a:blip r:embed="rId13"/>
            <a:stretch/>
          </p:blipFill>
          <p:spPr>
            <a:xfrm>
              <a:off x="6451560" y="3983040"/>
              <a:ext cx="1428120" cy="1424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8" name="Picture 2791"/>
            <p:cNvPicPr/>
            <p:nvPr/>
          </p:nvPicPr>
          <p:blipFill>
            <a:blip r:embed="rId14"/>
            <a:stretch/>
          </p:blipFill>
          <p:spPr>
            <a:xfrm>
              <a:off x="973800" y="5408280"/>
              <a:ext cx="1765440" cy="1214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9" name="Picture 38568"/>
            <p:cNvPicPr/>
            <p:nvPr/>
          </p:nvPicPr>
          <p:blipFill>
            <a:blip r:embed="rId15"/>
            <a:stretch/>
          </p:blipFill>
          <p:spPr>
            <a:xfrm>
              <a:off x="2881800" y="5404320"/>
              <a:ext cx="1698480" cy="1216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0" name="Picture 38569"/>
            <p:cNvPicPr/>
            <p:nvPr/>
          </p:nvPicPr>
          <p:blipFill>
            <a:blip r:embed="rId16"/>
            <a:stretch/>
          </p:blipFill>
          <p:spPr>
            <a:xfrm>
              <a:off x="4598640" y="5404320"/>
              <a:ext cx="1702080" cy="1216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1" name="Picture 2797"/>
            <p:cNvPicPr/>
            <p:nvPr/>
          </p:nvPicPr>
          <p:blipFill>
            <a:blip r:embed="rId17"/>
            <a:stretch/>
          </p:blipFill>
          <p:spPr>
            <a:xfrm>
              <a:off x="6321960" y="5408280"/>
              <a:ext cx="1810800" cy="121392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0" y="571320"/>
            <a:ext cx="9143640" cy="57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Georgia"/>
              </a:rPr>
              <a:t>Как мотивировать ребенка с РДА</a:t>
            </a:r>
          </a:p>
        </p:txBody>
      </p:sp>
      <p:sp>
        <p:nvSpPr>
          <p:cNvPr id="463" name="CustomShape 2"/>
          <p:cNvSpPr/>
          <p:nvPr/>
        </p:nvSpPr>
        <p:spPr>
          <a:xfrm>
            <a:off x="0" y="1571760"/>
            <a:ext cx="9143640" cy="43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Использование системы поощрений (переход от безусловных (конфета) к условным – жетонам, социальной похвале).</a:t>
            </a:r>
            <a:endParaRPr lang="ru-RU" sz="2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Использование  индивидуально значимых поощрений, ограничение доступа к поощрениям вне занятий.</a:t>
            </a:r>
            <a:endParaRPr lang="ru-RU" sz="2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Планирование занятий на подходящем уровне сложности (фрустрация снижает мотивацию), обучение через систему подсказок.</a:t>
            </a:r>
            <a:endParaRPr lang="ru-RU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Предоставление свободы выбора учебных занятий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0" y="428760"/>
            <a:ext cx="9143640" cy="57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Georgia"/>
              </a:rPr>
              <a:t>Организация учебных занятий</a:t>
            </a:r>
          </a:p>
        </p:txBody>
      </p:sp>
      <p:sp>
        <p:nvSpPr>
          <p:cNvPr id="465" name="CustomShape 2"/>
          <p:cNvSpPr/>
          <p:nvPr/>
        </p:nvSpPr>
        <p:spPr>
          <a:xfrm>
            <a:off x="0" y="1214280"/>
            <a:ext cx="9143640" cy="520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 algn="just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Обеспечение безопасной среды.</a:t>
            </a:r>
            <a:endParaRPr lang="ru-RU" sz="2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Неизменность места и времени.</a:t>
            </a:r>
            <a:endParaRPr lang="ru-RU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Использование плана занятия.</a:t>
            </a:r>
            <a:endParaRPr lang="ru-RU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Использование рисунков, схем.</a:t>
            </a:r>
            <a:endParaRPr lang="ru-RU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Индивидуальная инструкция (простыми словами).</a:t>
            </a:r>
            <a:endParaRPr lang="ru-RU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Внимание ребенка ничто не должно отвлекать.</a:t>
            </a:r>
            <a:endParaRPr lang="ru-RU" sz="2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Сперва предлагаются приятные виды занятий.</a:t>
            </a:r>
            <a:endParaRPr lang="ru-RU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Все действия комментируются.</a:t>
            </a:r>
            <a:endParaRPr lang="ru-RU" sz="2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Понравившиеся виды деятельности повторяются многократно с постепенным расширением.</a:t>
            </a:r>
            <a:endParaRPr lang="ru-RU" sz="2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800" b="0" strike="noStrike" spc="-1">
                <a:solidFill>
                  <a:srgbClr val="323341"/>
                </a:solidFill>
                <a:latin typeface="Georgia"/>
              </a:rPr>
              <a:t>Создание ощущения успеха, трудности и неудачи ведут к поведенческим проблемам.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0" y="50004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Georgia"/>
              </a:rPr>
              <a:t>Рекомендации по взаимодействию с ребенком РАС</a:t>
            </a:r>
          </a:p>
        </p:txBody>
      </p:sp>
      <p:sp>
        <p:nvSpPr>
          <p:cNvPr id="467" name="CustomShape 2"/>
          <p:cNvSpPr/>
          <p:nvPr/>
        </p:nvSpPr>
        <p:spPr>
          <a:xfrm>
            <a:off x="0" y="1785960"/>
            <a:ext cx="914364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323341"/>
                </a:solidFill>
                <a:latin typeface="Georgia"/>
              </a:rPr>
              <a:t>Правило пяти «не»:</a:t>
            </a:r>
            <a:endParaRPr lang="ru-RU" sz="3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3600" b="0" strike="noStrike" spc="-1">
                <a:solidFill>
                  <a:srgbClr val="323341"/>
                </a:solidFill>
                <a:latin typeface="Georgia"/>
              </a:rPr>
              <a:t>Не говорите громко.</a:t>
            </a:r>
            <a:endParaRPr lang="ru-RU" sz="3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3600" b="0" strike="noStrike" spc="-1">
                <a:solidFill>
                  <a:srgbClr val="323341"/>
                </a:solidFill>
                <a:latin typeface="Georgia"/>
              </a:rPr>
              <a:t>Не делайте резких движений.</a:t>
            </a:r>
            <a:endParaRPr lang="ru-RU" sz="36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3600" b="0" strike="noStrike" spc="-1">
                <a:solidFill>
                  <a:srgbClr val="323341"/>
                </a:solidFill>
                <a:latin typeface="Georgia"/>
              </a:rPr>
              <a:t>Не смотрите пристально в глаза ребенку.</a:t>
            </a:r>
            <a:endParaRPr lang="ru-RU" sz="3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3600" b="0" strike="noStrike" spc="-1">
                <a:solidFill>
                  <a:srgbClr val="323341"/>
                </a:solidFill>
                <a:latin typeface="Georgia"/>
              </a:rPr>
              <a:t>Не обращайтесь прямо к ребенку.</a:t>
            </a:r>
            <a:endParaRPr lang="ru-RU" sz="36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3600" b="0" strike="noStrike" spc="-1">
                <a:solidFill>
                  <a:srgbClr val="323341"/>
                </a:solidFill>
                <a:latin typeface="Georgia"/>
              </a:rPr>
              <a:t>Не будьте слишком активным и навязчивым.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457200" y="1143000"/>
            <a:ext cx="7714800" cy="307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424456"/>
                </a:solidFill>
                <a:latin typeface="Trebuchet MS"/>
              </a:rPr>
              <a:t>Спасибо за внимание!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469" name="Рисунок 2"/>
          <p:cNvPicPr/>
          <p:nvPr/>
        </p:nvPicPr>
        <p:blipFill>
          <a:blip r:embed="rId2"/>
          <a:stretch/>
        </p:blipFill>
        <p:spPr>
          <a:xfrm>
            <a:off x="1763640" y="3357000"/>
            <a:ext cx="5363640" cy="30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79640" y="338040"/>
            <a:ext cx="8496720" cy="80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t/>
            </a:r>
            <a:br/>
            <a:r>
              <a:rPr lang="ru-RU" sz="2800" b="1" strike="noStrike" spc="-1">
                <a:solidFill>
                  <a:srgbClr val="002060"/>
                </a:solidFill>
                <a:latin typeface="Times New Roman"/>
              </a:rPr>
              <a:t>Модель сопровождения детей с РАС</a:t>
            </a:r>
            <a:endParaRPr lang="ru-RU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2514600" y="2060640"/>
            <a:ext cx="2742840" cy="2742840"/>
          </a:xfrm>
          <a:prstGeom prst="ellipse">
            <a:avLst/>
          </a:prstGeom>
          <a:solidFill>
            <a:schemeClr val="bg1">
              <a:alpha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"/>
          <p:cNvSpPr/>
          <p:nvPr/>
        </p:nvSpPr>
        <p:spPr>
          <a:xfrm>
            <a:off x="3657600" y="2575080"/>
            <a:ext cx="1618920" cy="1618920"/>
          </a:xfrm>
          <a:prstGeom prst="ellipse">
            <a:avLst/>
          </a:prstGeom>
          <a:solidFill>
            <a:srgbClr val="DCDCDC">
              <a:alpha val="5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Line 4"/>
          <p:cNvSpPr/>
          <p:nvPr/>
        </p:nvSpPr>
        <p:spPr>
          <a:xfrm>
            <a:off x="2895480" y="3355920"/>
            <a:ext cx="1523880" cy="759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Line 5"/>
          <p:cNvSpPr/>
          <p:nvPr/>
        </p:nvSpPr>
        <p:spPr>
          <a:xfrm>
            <a:off x="3733560" y="2212920"/>
            <a:ext cx="914400" cy="9144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Line 6"/>
          <p:cNvSpPr/>
          <p:nvPr/>
        </p:nvSpPr>
        <p:spPr>
          <a:xfrm flipH="1">
            <a:off x="3828960" y="3736800"/>
            <a:ext cx="819000" cy="14097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7"/>
          <p:cNvSpPr/>
          <p:nvPr/>
        </p:nvSpPr>
        <p:spPr>
          <a:xfrm>
            <a:off x="5029200" y="3660480"/>
            <a:ext cx="228600" cy="15264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Line 8"/>
          <p:cNvSpPr/>
          <p:nvPr/>
        </p:nvSpPr>
        <p:spPr>
          <a:xfrm flipV="1">
            <a:off x="5029200" y="2365200"/>
            <a:ext cx="533160" cy="83808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9"/>
          <p:cNvSpPr/>
          <p:nvPr/>
        </p:nvSpPr>
        <p:spPr>
          <a:xfrm>
            <a:off x="4295880" y="2965320"/>
            <a:ext cx="894960" cy="894960"/>
          </a:xfrm>
          <a:prstGeom prst="ellipse">
            <a:avLst/>
          </a:prstGeom>
          <a:solidFill>
            <a:srgbClr val="C0C0C0">
              <a:alpha val="5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3" name="Group 10"/>
          <p:cNvGrpSpPr/>
          <p:nvPr/>
        </p:nvGrpSpPr>
        <p:grpSpPr>
          <a:xfrm>
            <a:off x="2644920" y="1214280"/>
            <a:ext cx="1344240" cy="1191960"/>
            <a:chOff x="2644920" y="1214280"/>
            <a:chExt cx="1344240" cy="1191960"/>
          </a:xfrm>
        </p:grpSpPr>
        <p:sp>
          <p:nvSpPr>
            <p:cNvPr id="194" name="CustomShape 11"/>
            <p:cNvSpPr/>
            <p:nvPr/>
          </p:nvSpPr>
          <p:spPr>
            <a:xfrm>
              <a:off x="2786040" y="1214280"/>
              <a:ext cx="1145880" cy="1153800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5" name="Group 12"/>
            <p:cNvGrpSpPr/>
            <p:nvPr/>
          </p:nvGrpSpPr>
          <p:grpSpPr>
            <a:xfrm>
              <a:off x="2644920" y="1251000"/>
              <a:ext cx="1333800" cy="1155240"/>
              <a:chOff x="2644920" y="1251000"/>
              <a:chExt cx="1333800" cy="1155240"/>
            </a:xfrm>
          </p:grpSpPr>
          <p:pic>
            <p:nvPicPr>
              <p:cNvPr id="196" name="Picture 14" descr="circuler_1"/>
              <p:cNvPicPr/>
              <p:nvPr/>
            </p:nvPicPr>
            <p:blipFill>
              <a:blip r:embed="rId2"/>
              <a:stretch/>
            </p:blipFill>
            <p:spPr>
              <a:xfrm>
                <a:off x="2822400" y="1251000"/>
                <a:ext cx="1072440" cy="10832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97" name="CustomShape 13"/>
              <p:cNvSpPr/>
              <p:nvPr/>
            </p:nvSpPr>
            <p:spPr>
              <a:xfrm>
                <a:off x="2822400" y="1251000"/>
                <a:ext cx="1079640" cy="1085400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198" name="Picture 16" descr="light_shadow1"/>
              <p:cNvPicPr/>
              <p:nvPr/>
            </p:nvPicPr>
            <p:blipFill>
              <a:blip r:embed="rId3"/>
              <a:srcRect t="14273"/>
              <a:stretch/>
            </p:blipFill>
            <p:spPr>
              <a:xfrm>
                <a:off x="2644920" y="1285560"/>
                <a:ext cx="790560" cy="67752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99" name="Group 14"/>
              <p:cNvGrpSpPr/>
              <p:nvPr/>
            </p:nvGrpSpPr>
            <p:grpSpPr>
              <a:xfrm>
                <a:off x="3203280" y="1684080"/>
                <a:ext cx="775440" cy="722160"/>
                <a:chOff x="3203280" y="1684080"/>
                <a:chExt cx="775440" cy="722160"/>
              </a:xfrm>
            </p:grpSpPr>
            <p:grpSp>
              <p:nvGrpSpPr>
                <p:cNvPr id="200" name="Group 15"/>
                <p:cNvGrpSpPr/>
                <p:nvPr/>
              </p:nvGrpSpPr>
              <p:grpSpPr>
                <a:xfrm>
                  <a:off x="3364920" y="1684080"/>
                  <a:ext cx="613800" cy="709560"/>
                  <a:chOff x="3364920" y="1684080"/>
                  <a:chExt cx="613800" cy="709560"/>
                </a:xfrm>
              </p:grpSpPr>
              <p:sp>
                <p:nvSpPr>
                  <p:cNvPr id="201" name="CustomShape 16"/>
                  <p:cNvSpPr/>
                  <p:nvPr/>
                </p:nvSpPr>
                <p:spPr>
                  <a:xfrm rot="12309000">
                    <a:off x="3677040" y="1689120"/>
                    <a:ext cx="140040" cy="57672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02" name="CustomShape 17"/>
                  <p:cNvSpPr/>
                  <p:nvPr/>
                </p:nvSpPr>
                <p:spPr>
                  <a:xfrm rot="13237800">
                    <a:off x="3645720" y="1786680"/>
                    <a:ext cx="140760" cy="5734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03" name="CustomShape 18"/>
                  <p:cNvSpPr/>
                  <p:nvPr/>
                </p:nvSpPr>
                <p:spPr>
                  <a:xfrm rot="13569600">
                    <a:off x="3610800" y="1834560"/>
                    <a:ext cx="141840" cy="5702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04" name="CustomShape 19"/>
                  <p:cNvSpPr/>
                  <p:nvPr/>
                </p:nvSpPr>
                <p:spPr>
                  <a:xfrm rot="14155800">
                    <a:off x="3565800" y="1895760"/>
                    <a:ext cx="144000" cy="56160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05" name="Group 20"/>
                <p:cNvGrpSpPr/>
                <p:nvPr/>
              </p:nvGrpSpPr>
              <p:grpSpPr>
                <a:xfrm>
                  <a:off x="3203280" y="1944360"/>
                  <a:ext cx="756720" cy="461880"/>
                  <a:chOff x="3203280" y="1944360"/>
                  <a:chExt cx="756720" cy="461880"/>
                </a:xfrm>
              </p:grpSpPr>
              <p:sp>
                <p:nvSpPr>
                  <p:cNvPr id="206" name="CustomShape 21"/>
                  <p:cNvSpPr/>
                  <p:nvPr/>
                </p:nvSpPr>
                <p:spPr>
                  <a:xfrm rot="13837200">
                    <a:off x="3593160" y="1858680"/>
                    <a:ext cx="143280" cy="56700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07" name="CustomShape 22"/>
                  <p:cNvSpPr/>
                  <p:nvPr/>
                </p:nvSpPr>
                <p:spPr>
                  <a:xfrm rot="14709600">
                    <a:off x="3519720" y="1941120"/>
                    <a:ext cx="147240" cy="5518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08" name="CustomShape 23"/>
                  <p:cNvSpPr/>
                  <p:nvPr/>
                </p:nvSpPr>
                <p:spPr>
                  <a:xfrm rot="15013800">
                    <a:off x="3468600" y="1970640"/>
                    <a:ext cx="149040" cy="5457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09" name="CustomShape 24"/>
                  <p:cNvSpPr/>
                  <p:nvPr/>
                </p:nvSpPr>
                <p:spPr>
                  <a:xfrm rot="15545400">
                    <a:off x="3404520" y="2004120"/>
                    <a:ext cx="151920" cy="53532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210" name="Group 25"/>
            <p:cNvGrpSpPr/>
            <p:nvPr/>
          </p:nvGrpSpPr>
          <p:grpSpPr>
            <a:xfrm>
              <a:off x="3306240" y="1718280"/>
              <a:ext cx="682920" cy="635400"/>
              <a:chOff x="3306240" y="1718280"/>
              <a:chExt cx="682920" cy="635400"/>
            </a:xfrm>
          </p:grpSpPr>
          <p:grpSp>
            <p:nvGrpSpPr>
              <p:cNvPr id="211" name="Group 26"/>
              <p:cNvGrpSpPr/>
              <p:nvPr/>
            </p:nvGrpSpPr>
            <p:grpSpPr>
              <a:xfrm>
                <a:off x="3449520" y="1718280"/>
                <a:ext cx="539640" cy="624600"/>
                <a:chOff x="3449520" y="1718280"/>
                <a:chExt cx="539640" cy="624600"/>
              </a:xfrm>
            </p:grpSpPr>
            <p:sp>
              <p:nvSpPr>
                <p:cNvPr id="212" name="CustomShape 27"/>
                <p:cNvSpPr/>
                <p:nvPr/>
              </p:nvSpPr>
              <p:spPr>
                <a:xfrm rot="12310800">
                  <a:off x="3724560" y="1722600"/>
                  <a:ext cx="123840" cy="5076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3" name="CustomShape 28"/>
                <p:cNvSpPr/>
                <p:nvPr/>
              </p:nvSpPr>
              <p:spPr>
                <a:xfrm rot="13235400">
                  <a:off x="3696480" y="1808640"/>
                  <a:ext cx="124560" cy="504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4" name="CustomShape 29"/>
                <p:cNvSpPr/>
                <p:nvPr/>
              </p:nvSpPr>
              <p:spPr>
                <a:xfrm rot="13565400">
                  <a:off x="3665880" y="1850760"/>
                  <a:ext cx="125280" cy="50184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5" name="CustomShape 30"/>
                <p:cNvSpPr/>
                <p:nvPr/>
              </p:nvSpPr>
              <p:spPr>
                <a:xfrm rot="14149200">
                  <a:off x="3626280" y="1903680"/>
                  <a:ext cx="127080" cy="4950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16" name="Group 31"/>
              <p:cNvGrpSpPr/>
              <p:nvPr/>
            </p:nvGrpSpPr>
            <p:grpSpPr>
              <a:xfrm>
                <a:off x="3306240" y="1944720"/>
                <a:ext cx="666000" cy="408960"/>
                <a:chOff x="3306240" y="1944720"/>
                <a:chExt cx="666000" cy="408960"/>
              </a:xfrm>
            </p:grpSpPr>
            <p:sp>
              <p:nvSpPr>
                <p:cNvPr id="217" name="CustomShape 32"/>
                <p:cNvSpPr/>
                <p:nvPr/>
              </p:nvSpPr>
              <p:spPr>
                <a:xfrm rot="13831800">
                  <a:off x="3649680" y="1870920"/>
                  <a:ext cx="126720" cy="499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8" name="CustomShape 33"/>
                <p:cNvSpPr/>
                <p:nvPr/>
              </p:nvSpPr>
              <p:spPr>
                <a:xfrm rot="14700600">
                  <a:off x="3584880" y="1942920"/>
                  <a:ext cx="129960" cy="486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9" name="CustomShape 34"/>
                <p:cNvSpPr/>
                <p:nvPr/>
              </p:nvSpPr>
              <p:spPr>
                <a:xfrm rot="15004800">
                  <a:off x="3540600" y="1968840"/>
                  <a:ext cx="131400" cy="48168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0" name="CustomShape 35"/>
                <p:cNvSpPr/>
                <p:nvPr/>
              </p:nvSpPr>
              <p:spPr>
                <a:xfrm rot="15535800">
                  <a:off x="3483720" y="1998000"/>
                  <a:ext cx="133920" cy="472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221" name="CustomShape 36"/>
            <p:cNvSpPr/>
            <p:nvPr/>
          </p:nvSpPr>
          <p:spPr>
            <a:xfrm>
              <a:off x="3143160" y="1643040"/>
              <a:ext cx="469440" cy="4615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2" name="Group 37"/>
          <p:cNvGrpSpPr/>
          <p:nvPr/>
        </p:nvGrpSpPr>
        <p:grpSpPr>
          <a:xfrm>
            <a:off x="1785960" y="2643120"/>
            <a:ext cx="1202760" cy="1191960"/>
            <a:chOff x="1785960" y="2643120"/>
            <a:chExt cx="1202760" cy="1191960"/>
          </a:xfrm>
        </p:grpSpPr>
        <p:sp>
          <p:nvSpPr>
            <p:cNvPr id="223" name="CustomShape 38"/>
            <p:cNvSpPr/>
            <p:nvPr/>
          </p:nvSpPr>
          <p:spPr>
            <a:xfrm>
              <a:off x="1785960" y="2643120"/>
              <a:ext cx="1145880" cy="1153800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4" name="Group 39"/>
            <p:cNvGrpSpPr/>
            <p:nvPr/>
          </p:nvGrpSpPr>
          <p:grpSpPr>
            <a:xfrm>
              <a:off x="1819080" y="2679840"/>
              <a:ext cx="1156680" cy="1155240"/>
              <a:chOff x="1819080" y="2679840"/>
              <a:chExt cx="1156680" cy="1155240"/>
            </a:xfrm>
          </p:grpSpPr>
          <p:pic>
            <p:nvPicPr>
              <p:cNvPr id="225" name="Picture 43" descr="circuler_1"/>
              <p:cNvPicPr/>
              <p:nvPr/>
            </p:nvPicPr>
            <p:blipFill>
              <a:blip r:embed="rId4"/>
              <a:stretch/>
            </p:blipFill>
            <p:spPr>
              <a:xfrm>
                <a:off x="1819080" y="2679840"/>
                <a:ext cx="1072080" cy="10832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6" name="CustomShape 40"/>
              <p:cNvSpPr/>
              <p:nvPr/>
            </p:nvSpPr>
            <p:spPr>
              <a:xfrm>
                <a:off x="1819080" y="2679840"/>
                <a:ext cx="1078920" cy="10854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227" name="Picture 45" descr="light_shadow1"/>
              <p:cNvPicPr/>
              <p:nvPr/>
            </p:nvPicPr>
            <p:blipFill>
              <a:blip r:embed="rId3"/>
              <a:srcRect t="14273"/>
              <a:stretch/>
            </p:blipFill>
            <p:spPr>
              <a:xfrm>
                <a:off x="2141640" y="2856960"/>
                <a:ext cx="790200" cy="67752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228" name="Group 41"/>
              <p:cNvGrpSpPr/>
              <p:nvPr/>
            </p:nvGrpSpPr>
            <p:grpSpPr>
              <a:xfrm>
                <a:off x="2199960" y="3112920"/>
                <a:ext cx="775800" cy="722160"/>
                <a:chOff x="2199960" y="3112920"/>
                <a:chExt cx="775800" cy="722160"/>
              </a:xfrm>
            </p:grpSpPr>
            <p:grpSp>
              <p:nvGrpSpPr>
                <p:cNvPr id="229" name="Group 42"/>
                <p:cNvGrpSpPr/>
                <p:nvPr/>
              </p:nvGrpSpPr>
              <p:grpSpPr>
                <a:xfrm>
                  <a:off x="2361600" y="3112920"/>
                  <a:ext cx="614160" cy="709560"/>
                  <a:chOff x="2361600" y="3112920"/>
                  <a:chExt cx="614160" cy="709560"/>
                </a:xfrm>
              </p:grpSpPr>
              <p:sp>
                <p:nvSpPr>
                  <p:cNvPr id="230" name="CustomShape 43"/>
                  <p:cNvSpPr/>
                  <p:nvPr/>
                </p:nvSpPr>
                <p:spPr>
                  <a:xfrm rot="12309600">
                    <a:off x="2673360" y="3117960"/>
                    <a:ext cx="140040" cy="57672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1" name="CustomShape 44"/>
                  <p:cNvSpPr/>
                  <p:nvPr/>
                </p:nvSpPr>
                <p:spPr>
                  <a:xfrm rot="13238400">
                    <a:off x="2642400" y="3215520"/>
                    <a:ext cx="140760" cy="5734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2" name="CustomShape 45"/>
                  <p:cNvSpPr/>
                  <p:nvPr/>
                </p:nvSpPr>
                <p:spPr>
                  <a:xfrm rot="13570800">
                    <a:off x="2607480" y="3263760"/>
                    <a:ext cx="141840" cy="5698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3" name="CustomShape 46"/>
                  <p:cNvSpPr/>
                  <p:nvPr/>
                </p:nvSpPr>
                <p:spPr>
                  <a:xfrm rot="14157000">
                    <a:off x="2562480" y="3324600"/>
                    <a:ext cx="144000" cy="56160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34" name="Group 47"/>
                <p:cNvGrpSpPr/>
                <p:nvPr/>
              </p:nvGrpSpPr>
              <p:grpSpPr>
                <a:xfrm>
                  <a:off x="2199960" y="3373560"/>
                  <a:ext cx="756720" cy="461520"/>
                  <a:chOff x="2199960" y="3373560"/>
                  <a:chExt cx="756720" cy="461520"/>
                </a:xfrm>
              </p:grpSpPr>
              <p:sp>
                <p:nvSpPr>
                  <p:cNvPr id="235" name="CustomShape 48"/>
                  <p:cNvSpPr/>
                  <p:nvPr/>
                </p:nvSpPr>
                <p:spPr>
                  <a:xfrm rot="13837800">
                    <a:off x="2589840" y="3287520"/>
                    <a:ext cx="143280" cy="5666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6" name="CustomShape 49"/>
                  <p:cNvSpPr/>
                  <p:nvPr/>
                </p:nvSpPr>
                <p:spPr>
                  <a:xfrm rot="14710200">
                    <a:off x="2516400" y="3370320"/>
                    <a:ext cx="147240" cy="5518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7" name="CustomShape 50"/>
                  <p:cNvSpPr/>
                  <p:nvPr/>
                </p:nvSpPr>
                <p:spPr>
                  <a:xfrm rot="15014400">
                    <a:off x="2465640" y="3399480"/>
                    <a:ext cx="149040" cy="5457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8" name="CustomShape 51"/>
                  <p:cNvSpPr/>
                  <p:nvPr/>
                </p:nvSpPr>
                <p:spPr>
                  <a:xfrm rot="15545400">
                    <a:off x="2400840" y="3433320"/>
                    <a:ext cx="151920" cy="5349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239" name="Group 52"/>
            <p:cNvGrpSpPr/>
            <p:nvPr/>
          </p:nvGrpSpPr>
          <p:grpSpPr>
            <a:xfrm>
              <a:off x="2306160" y="3147120"/>
              <a:ext cx="682560" cy="635400"/>
              <a:chOff x="2306160" y="3147120"/>
              <a:chExt cx="682560" cy="635400"/>
            </a:xfrm>
          </p:grpSpPr>
          <p:grpSp>
            <p:nvGrpSpPr>
              <p:cNvPr id="240" name="Group 53"/>
              <p:cNvGrpSpPr/>
              <p:nvPr/>
            </p:nvGrpSpPr>
            <p:grpSpPr>
              <a:xfrm>
                <a:off x="2449440" y="3147120"/>
                <a:ext cx="539280" cy="624600"/>
                <a:chOff x="2449440" y="3147120"/>
                <a:chExt cx="539280" cy="624600"/>
              </a:xfrm>
            </p:grpSpPr>
            <p:sp>
              <p:nvSpPr>
                <p:cNvPr id="241" name="CustomShape 54"/>
                <p:cNvSpPr/>
                <p:nvPr/>
              </p:nvSpPr>
              <p:spPr>
                <a:xfrm rot="12310800">
                  <a:off x="2724480" y="3151440"/>
                  <a:ext cx="123840" cy="5076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2" name="CustomShape 55"/>
                <p:cNvSpPr/>
                <p:nvPr/>
              </p:nvSpPr>
              <p:spPr>
                <a:xfrm rot="13235400">
                  <a:off x="2696040" y="3237480"/>
                  <a:ext cx="124560" cy="504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3" name="CustomShape 56"/>
                <p:cNvSpPr/>
                <p:nvPr/>
              </p:nvSpPr>
              <p:spPr>
                <a:xfrm rot="13565400">
                  <a:off x="2665800" y="3279240"/>
                  <a:ext cx="125280" cy="50184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4" name="CustomShape 57"/>
                <p:cNvSpPr/>
                <p:nvPr/>
              </p:nvSpPr>
              <p:spPr>
                <a:xfrm rot="14149200">
                  <a:off x="2626200" y="3332520"/>
                  <a:ext cx="127080" cy="4950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45" name="Group 58"/>
              <p:cNvGrpSpPr/>
              <p:nvPr/>
            </p:nvGrpSpPr>
            <p:grpSpPr>
              <a:xfrm>
                <a:off x="2306160" y="3373560"/>
                <a:ext cx="666000" cy="408960"/>
                <a:chOff x="2306160" y="3373560"/>
                <a:chExt cx="666000" cy="408960"/>
              </a:xfrm>
            </p:grpSpPr>
            <p:sp>
              <p:nvSpPr>
                <p:cNvPr id="246" name="CustomShape 59"/>
                <p:cNvSpPr/>
                <p:nvPr/>
              </p:nvSpPr>
              <p:spPr>
                <a:xfrm rot="13831800">
                  <a:off x="2649600" y="3299760"/>
                  <a:ext cx="126720" cy="499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7" name="CustomShape 60"/>
                <p:cNvSpPr/>
                <p:nvPr/>
              </p:nvSpPr>
              <p:spPr>
                <a:xfrm rot="14700600">
                  <a:off x="2584800" y="3371760"/>
                  <a:ext cx="129960" cy="486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8" name="CustomShape 61"/>
                <p:cNvSpPr/>
                <p:nvPr/>
              </p:nvSpPr>
              <p:spPr>
                <a:xfrm rot="15004800">
                  <a:off x="2540520" y="3397680"/>
                  <a:ext cx="131400" cy="48168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9" name="CustomShape 62"/>
                <p:cNvSpPr/>
                <p:nvPr/>
              </p:nvSpPr>
              <p:spPr>
                <a:xfrm rot="15535800">
                  <a:off x="2483640" y="3426840"/>
                  <a:ext cx="133920" cy="472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250" name="CustomShape 63"/>
            <p:cNvSpPr/>
            <p:nvPr/>
          </p:nvSpPr>
          <p:spPr>
            <a:xfrm>
              <a:off x="2068560" y="3062160"/>
              <a:ext cx="574200" cy="4615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1" name="Group 64"/>
          <p:cNvGrpSpPr/>
          <p:nvPr/>
        </p:nvGrpSpPr>
        <p:grpSpPr>
          <a:xfrm>
            <a:off x="3237480" y="4934160"/>
            <a:ext cx="1202760" cy="1191960"/>
            <a:chOff x="3237480" y="4934160"/>
            <a:chExt cx="1202760" cy="1191960"/>
          </a:xfrm>
        </p:grpSpPr>
        <p:sp>
          <p:nvSpPr>
            <p:cNvPr id="252" name="CustomShape 65"/>
            <p:cNvSpPr/>
            <p:nvPr/>
          </p:nvSpPr>
          <p:spPr>
            <a:xfrm>
              <a:off x="3237480" y="4934160"/>
              <a:ext cx="1145880" cy="1153800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3" name="Group 66"/>
            <p:cNvGrpSpPr/>
            <p:nvPr/>
          </p:nvGrpSpPr>
          <p:grpSpPr>
            <a:xfrm>
              <a:off x="3272400" y="4970880"/>
              <a:ext cx="1156320" cy="1155240"/>
              <a:chOff x="3272400" y="4970880"/>
              <a:chExt cx="1156320" cy="1155240"/>
            </a:xfrm>
          </p:grpSpPr>
          <p:pic>
            <p:nvPicPr>
              <p:cNvPr id="254" name="Picture 72" descr="circuler_1"/>
              <p:cNvPicPr/>
              <p:nvPr/>
            </p:nvPicPr>
            <p:blipFill>
              <a:blip r:embed="rId2"/>
              <a:stretch/>
            </p:blipFill>
            <p:spPr>
              <a:xfrm>
                <a:off x="3272400" y="4970880"/>
                <a:ext cx="1072080" cy="10832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55" name="CustomShape 67"/>
              <p:cNvSpPr/>
              <p:nvPr/>
            </p:nvSpPr>
            <p:spPr>
              <a:xfrm>
                <a:off x="3272400" y="4970880"/>
                <a:ext cx="1079280" cy="10854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256" name="Picture 74" descr="light_shadow1"/>
              <p:cNvPicPr/>
              <p:nvPr/>
            </p:nvPicPr>
            <p:blipFill>
              <a:blip r:embed="rId3"/>
              <a:srcRect t="14273"/>
              <a:stretch/>
            </p:blipFill>
            <p:spPr>
              <a:xfrm>
                <a:off x="3282840" y="5015880"/>
                <a:ext cx="790560" cy="67752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257" name="Group 68"/>
              <p:cNvGrpSpPr/>
              <p:nvPr/>
            </p:nvGrpSpPr>
            <p:grpSpPr>
              <a:xfrm>
                <a:off x="3653280" y="5403960"/>
                <a:ext cx="775440" cy="722160"/>
                <a:chOff x="3653280" y="5403960"/>
                <a:chExt cx="775440" cy="722160"/>
              </a:xfrm>
            </p:grpSpPr>
            <p:grpSp>
              <p:nvGrpSpPr>
                <p:cNvPr id="258" name="Group 69"/>
                <p:cNvGrpSpPr/>
                <p:nvPr/>
              </p:nvGrpSpPr>
              <p:grpSpPr>
                <a:xfrm>
                  <a:off x="3814920" y="5403960"/>
                  <a:ext cx="613800" cy="709560"/>
                  <a:chOff x="3814920" y="5403960"/>
                  <a:chExt cx="613800" cy="709560"/>
                </a:xfrm>
              </p:grpSpPr>
              <p:sp>
                <p:nvSpPr>
                  <p:cNvPr id="259" name="CustomShape 70"/>
                  <p:cNvSpPr/>
                  <p:nvPr/>
                </p:nvSpPr>
                <p:spPr>
                  <a:xfrm rot="12309600">
                    <a:off x="4126680" y="5409000"/>
                    <a:ext cx="140040" cy="57672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0" name="CustomShape 71"/>
                  <p:cNvSpPr/>
                  <p:nvPr/>
                </p:nvSpPr>
                <p:spPr>
                  <a:xfrm rot="13238400">
                    <a:off x="4095360" y="5506560"/>
                    <a:ext cx="140760" cy="5734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1" name="CustomShape 72"/>
                  <p:cNvSpPr/>
                  <p:nvPr/>
                </p:nvSpPr>
                <p:spPr>
                  <a:xfrm rot="13570200">
                    <a:off x="4060800" y="5554440"/>
                    <a:ext cx="141840" cy="5702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2" name="CustomShape 73"/>
                  <p:cNvSpPr/>
                  <p:nvPr/>
                </p:nvSpPr>
                <p:spPr>
                  <a:xfrm rot="14156400">
                    <a:off x="4015800" y="5615640"/>
                    <a:ext cx="144000" cy="56160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oup 74"/>
                <p:cNvGrpSpPr/>
                <p:nvPr/>
              </p:nvGrpSpPr>
              <p:grpSpPr>
                <a:xfrm>
                  <a:off x="3653280" y="5664600"/>
                  <a:ext cx="756360" cy="461520"/>
                  <a:chOff x="3653280" y="5664600"/>
                  <a:chExt cx="756360" cy="461520"/>
                </a:xfrm>
              </p:grpSpPr>
              <p:sp>
                <p:nvSpPr>
                  <p:cNvPr id="264" name="CustomShape 75"/>
                  <p:cNvSpPr/>
                  <p:nvPr/>
                </p:nvSpPr>
                <p:spPr>
                  <a:xfrm rot="13837200">
                    <a:off x="4042800" y="5578560"/>
                    <a:ext cx="143280" cy="5666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5" name="CustomShape 76"/>
                  <p:cNvSpPr/>
                  <p:nvPr/>
                </p:nvSpPr>
                <p:spPr>
                  <a:xfrm rot="14709600">
                    <a:off x="3969360" y="5661000"/>
                    <a:ext cx="147240" cy="5518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6" name="CustomShape 77"/>
                  <p:cNvSpPr/>
                  <p:nvPr/>
                </p:nvSpPr>
                <p:spPr>
                  <a:xfrm rot="15014400">
                    <a:off x="3918600" y="5690520"/>
                    <a:ext cx="149040" cy="5457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7" name="CustomShape 78"/>
                  <p:cNvSpPr/>
                  <p:nvPr/>
                </p:nvSpPr>
                <p:spPr>
                  <a:xfrm rot="15545400">
                    <a:off x="3854160" y="5724360"/>
                    <a:ext cx="151920" cy="5349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268" name="Group 79"/>
            <p:cNvGrpSpPr/>
            <p:nvPr/>
          </p:nvGrpSpPr>
          <p:grpSpPr>
            <a:xfrm>
              <a:off x="3757680" y="5438160"/>
              <a:ext cx="682560" cy="635400"/>
              <a:chOff x="3757680" y="5438160"/>
              <a:chExt cx="682560" cy="635400"/>
            </a:xfrm>
          </p:grpSpPr>
          <p:grpSp>
            <p:nvGrpSpPr>
              <p:cNvPr id="269" name="Group 80"/>
              <p:cNvGrpSpPr/>
              <p:nvPr/>
            </p:nvGrpSpPr>
            <p:grpSpPr>
              <a:xfrm>
                <a:off x="3900600" y="5438160"/>
                <a:ext cx="539640" cy="624600"/>
                <a:chOff x="3900600" y="5438160"/>
                <a:chExt cx="539640" cy="624600"/>
              </a:xfrm>
            </p:grpSpPr>
            <p:sp>
              <p:nvSpPr>
                <p:cNvPr id="270" name="CustomShape 81"/>
                <p:cNvSpPr/>
                <p:nvPr/>
              </p:nvSpPr>
              <p:spPr>
                <a:xfrm rot="12310800">
                  <a:off x="4176000" y="5442480"/>
                  <a:ext cx="123840" cy="5076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1" name="CustomShape 82"/>
                <p:cNvSpPr/>
                <p:nvPr/>
              </p:nvSpPr>
              <p:spPr>
                <a:xfrm rot="13235400">
                  <a:off x="4147560" y="5528520"/>
                  <a:ext cx="124560" cy="504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2" name="CustomShape 83"/>
                <p:cNvSpPr/>
                <p:nvPr/>
              </p:nvSpPr>
              <p:spPr>
                <a:xfrm rot="13565400">
                  <a:off x="4116960" y="5570640"/>
                  <a:ext cx="125280" cy="50184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3" name="CustomShape 84"/>
                <p:cNvSpPr/>
                <p:nvPr/>
              </p:nvSpPr>
              <p:spPr>
                <a:xfrm rot="14149200">
                  <a:off x="4077360" y="5623560"/>
                  <a:ext cx="127080" cy="4950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74" name="Group 85"/>
              <p:cNvGrpSpPr/>
              <p:nvPr/>
            </p:nvGrpSpPr>
            <p:grpSpPr>
              <a:xfrm>
                <a:off x="3757680" y="5664600"/>
                <a:ext cx="666000" cy="408960"/>
                <a:chOff x="3757680" y="5664600"/>
                <a:chExt cx="666000" cy="408960"/>
              </a:xfrm>
            </p:grpSpPr>
            <p:sp>
              <p:nvSpPr>
                <p:cNvPr id="275" name="CustomShape 86"/>
                <p:cNvSpPr/>
                <p:nvPr/>
              </p:nvSpPr>
              <p:spPr>
                <a:xfrm rot="13831800">
                  <a:off x="4101120" y="5590800"/>
                  <a:ext cx="126720" cy="499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6" name="CustomShape 87"/>
                <p:cNvSpPr/>
                <p:nvPr/>
              </p:nvSpPr>
              <p:spPr>
                <a:xfrm rot="14700600">
                  <a:off x="4036320" y="5662800"/>
                  <a:ext cx="129960" cy="486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7" name="CustomShape 88"/>
                <p:cNvSpPr/>
                <p:nvPr/>
              </p:nvSpPr>
              <p:spPr>
                <a:xfrm rot="15004800">
                  <a:off x="3992040" y="5688720"/>
                  <a:ext cx="131400" cy="48168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8" name="CustomShape 89"/>
                <p:cNvSpPr/>
                <p:nvPr/>
              </p:nvSpPr>
              <p:spPr>
                <a:xfrm rot="15535800">
                  <a:off x="3935160" y="5717880"/>
                  <a:ext cx="133920" cy="472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279" name="CustomShape 90"/>
            <p:cNvSpPr/>
            <p:nvPr/>
          </p:nvSpPr>
          <p:spPr>
            <a:xfrm>
              <a:off x="3520080" y="5353200"/>
              <a:ext cx="560160" cy="4615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0" name="Group 91"/>
          <p:cNvGrpSpPr/>
          <p:nvPr/>
        </p:nvGrpSpPr>
        <p:grpSpPr>
          <a:xfrm>
            <a:off x="5143680" y="3571920"/>
            <a:ext cx="1202760" cy="1191960"/>
            <a:chOff x="5143680" y="3571920"/>
            <a:chExt cx="1202760" cy="1191960"/>
          </a:xfrm>
        </p:grpSpPr>
        <p:sp>
          <p:nvSpPr>
            <p:cNvPr id="281" name="CustomShape 92"/>
            <p:cNvSpPr/>
            <p:nvPr/>
          </p:nvSpPr>
          <p:spPr>
            <a:xfrm>
              <a:off x="5143680" y="3571920"/>
              <a:ext cx="1145880" cy="1153800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82" name="Group 93"/>
            <p:cNvGrpSpPr/>
            <p:nvPr/>
          </p:nvGrpSpPr>
          <p:grpSpPr>
            <a:xfrm>
              <a:off x="5178600" y="3608280"/>
              <a:ext cx="1156320" cy="1155600"/>
              <a:chOff x="5178600" y="3608280"/>
              <a:chExt cx="1156320" cy="1155600"/>
            </a:xfrm>
          </p:grpSpPr>
          <p:pic>
            <p:nvPicPr>
              <p:cNvPr id="283" name="Picture 101" descr="circuler_1"/>
              <p:cNvPicPr/>
              <p:nvPr/>
            </p:nvPicPr>
            <p:blipFill>
              <a:blip r:embed="rId2"/>
              <a:stretch/>
            </p:blipFill>
            <p:spPr>
              <a:xfrm>
                <a:off x="5178600" y="3608280"/>
                <a:ext cx="1072080" cy="10832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4" name="CustomShape 94"/>
              <p:cNvSpPr/>
              <p:nvPr/>
            </p:nvSpPr>
            <p:spPr>
              <a:xfrm>
                <a:off x="5178600" y="3608280"/>
                <a:ext cx="1079280" cy="1085400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285" name="Picture 103" descr="light_shadow1"/>
              <p:cNvPicPr/>
              <p:nvPr/>
            </p:nvPicPr>
            <p:blipFill>
              <a:blip r:embed="rId3"/>
              <a:srcRect t="14273"/>
              <a:stretch/>
            </p:blipFill>
            <p:spPr>
              <a:xfrm>
                <a:off x="5189040" y="3653640"/>
                <a:ext cx="790560" cy="67752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286" name="Group 95"/>
              <p:cNvGrpSpPr/>
              <p:nvPr/>
            </p:nvGrpSpPr>
            <p:grpSpPr>
              <a:xfrm>
                <a:off x="5559480" y="4041720"/>
                <a:ext cx="775440" cy="722160"/>
                <a:chOff x="5559480" y="4041720"/>
                <a:chExt cx="775440" cy="722160"/>
              </a:xfrm>
            </p:grpSpPr>
            <p:grpSp>
              <p:nvGrpSpPr>
                <p:cNvPr id="287" name="Group 96"/>
                <p:cNvGrpSpPr/>
                <p:nvPr/>
              </p:nvGrpSpPr>
              <p:grpSpPr>
                <a:xfrm>
                  <a:off x="5721120" y="4041720"/>
                  <a:ext cx="613800" cy="709560"/>
                  <a:chOff x="5721120" y="4041720"/>
                  <a:chExt cx="613800" cy="709560"/>
                </a:xfrm>
              </p:grpSpPr>
              <p:sp>
                <p:nvSpPr>
                  <p:cNvPr id="288" name="CustomShape 97"/>
                  <p:cNvSpPr/>
                  <p:nvPr/>
                </p:nvSpPr>
                <p:spPr>
                  <a:xfrm rot="12309600">
                    <a:off x="6032880" y="4046760"/>
                    <a:ext cx="140040" cy="57672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89" name="CustomShape 98"/>
                  <p:cNvSpPr/>
                  <p:nvPr/>
                </p:nvSpPr>
                <p:spPr>
                  <a:xfrm rot="13238400">
                    <a:off x="6001560" y="4144320"/>
                    <a:ext cx="140760" cy="5734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90" name="CustomShape 99"/>
                  <p:cNvSpPr/>
                  <p:nvPr/>
                </p:nvSpPr>
                <p:spPr>
                  <a:xfrm rot="13570200">
                    <a:off x="5967000" y="4192200"/>
                    <a:ext cx="141840" cy="5702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91" name="CustomShape 100"/>
                  <p:cNvSpPr/>
                  <p:nvPr/>
                </p:nvSpPr>
                <p:spPr>
                  <a:xfrm rot="14156400">
                    <a:off x="5922000" y="4253400"/>
                    <a:ext cx="144000" cy="56160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2" name="Group 101"/>
                <p:cNvGrpSpPr/>
                <p:nvPr/>
              </p:nvGrpSpPr>
              <p:grpSpPr>
                <a:xfrm>
                  <a:off x="5559480" y="4302360"/>
                  <a:ext cx="756360" cy="461520"/>
                  <a:chOff x="5559480" y="4302360"/>
                  <a:chExt cx="756360" cy="461520"/>
                </a:xfrm>
              </p:grpSpPr>
              <p:sp>
                <p:nvSpPr>
                  <p:cNvPr id="293" name="CustomShape 102"/>
                  <p:cNvSpPr/>
                  <p:nvPr/>
                </p:nvSpPr>
                <p:spPr>
                  <a:xfrm rot="13837200">
                    <a:off x="5949000" y="4216320"/>
                    <a:ext cx="143280" cy="5666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94" name="CustomShape 103"/>
                  <p:cNvSpPr/>
                  <p:nvPr/>
                </p:nvSpPr>
                <p:spPr>
                  <a:xfrm rot="14709600">
                    <a:off x="5875560" y="4298400"/>
                    <a:ext cx="147240" cy="5518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95" name="CustomShape 104"/>
                  <p:cNvSpPr/>
                  <p:nvPr/>
                </p:nvSpPr>
                <p:spPr>
                  <a:xfrm rot="15014400">
                    <a:off x="5824800" y="4328280"/>
                    <a:ext cx="149040" cy="5457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96" name="CustomShape 105"/>
                  <p:cNvSpPr/>
                  <p:nvPr/>
                </p:nvSpPr>
                <p:spPr>
                  <a:xfrm rot="15545400">
                    <a:off x="5760360" y="4362120"/>
                    <a:ext cx="151920" cy="5349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297" name="Group 106"/>
            <p:cNvGrpSpPr/>
            <p:nvPr/>
          </p:nvGrpSpPr>
          <p:grpSpPr>
            <a:xfrm>
              <a:off x="5663880" y="4075920"/>
              <a:ext cx="682560" cy="635040"/>
              <a:chOff x="5663880" y="4075920"/>
              <a:chExt cx="682560" cy="635040"/>
            </a:xfrm>
          </p:grpSpPr>
          <p:grpSp>
            <p:nvGrpSpPr>
              <p:cNvPr id="298" name="Group 107"/>
              <p:cNvGrpSpPr/>
              <p:nvPr/>
            </p:nvGrpSpPr>
            <p:grpSpPr>
              <a:xfrm>
                <a:off x="5806800" y="4075920"/>
                <a:ext cx="539640" cy="624240"/>
                <a:chOff x="5806800" y="4075920"/>
                <a:chExt cx="539640" cy="624240"/>
              </a:xfrm>
            </p:grpSpPr>
            <p:sp>
              <p:nvSpPr>
                <p:cNvPr id="299" name="CustomShape 108"/>
                <p:cNvSpPr/>
                <p:nvPr/>
              </p:nvSpPr>
              <p:spPr>
                <a:xfrm rot="12310800">
                  <a:off x="6081840" y="4080240"/>
                  <a:ext cx="123840" cy="5076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0" name="CustomShape 109"/>
                <p:cNvSpPr/>
                <p:nvPr/>
              </p:nvSpPr>
              <p:spPr>
                <a:xfrm rot="13235400">
                  <a:off x="6053760" y="4165920"/>
                  <a:ext cx="124560" cy="504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1" name="CustomShape 110"/>
                <p:cNvSpPr/>
                <p:nvPr/>
              </p:nvSpPr>
              <p:spPr>
                <a:xfrm rot="13565400">
                  <a:off x="6023160" y="4208040"/>
                  <a:ext cx="125280" cy="50184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2" name="CustomShape 111"/>
                <p:cNvSpPr/>
                <p:nvPr/>
              </p:nvSpPr>
              <p:spPr>
                <a:xfrm rot="14149200">
                  <a:off x="5983560" y="4260960"/>
                  <a:ext cx="127080" cy="4950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03" name="Group 112"/>
              <p:cNvGrpSpPr/>
              <p:nvPr/>
            </p:nvGrpSpPr>
            <p:grpSpPr>
              <a:xfrm>
                <a:off x="5663880" y="4302360"/>
                <a:ext cx="666000" cy="408600"/>
                <a:chOff x="5663880" y="4302360"/>
                <a:chExt cx="666000" cy="408600"/>
              </a:xfrm>
            </p:grpSpPr>
            <p:sp>
              <p:nvSpPr>
                <p:cNvPr id="304" name="CustomShape 113"/>
                <p:cNvSpPr/>
                <p:nvPr/>
              </p:nvSpPr>
              <p:spPr>
                <a:xfrm rot="13831800">
                  <a:off x="6007320" y="4228560"/>
                  <a:ext cx="126720" cy="499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5" name="CustomShape 114"/>
                <p:cNvSpPr/>
                <p:nvPr/>
              </p:nvSpPr>
              <p:spPr>
                <a:xfrm rot="14700600">
                  <a:off x="5942520" y="4300200"/>
                  <a:ext cx="129960" cy="486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6" name="CustomShape 115"/>
                <p:cNvSpPr/>
                <p:nvPr/>
              </p:nvSpPr>
              <p:spPr>
                <a:xfrm rot="15004800">
                  <a:off x="5898240" y="4326120"/>
                  <a:ext cx="131400" cy="48168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7" name="CustomShape 116"/>
                <p:cNvSpPr/>
                <p:nvPr/>
              </p:nvSpPr>
              <p:spPr>
                <a:xfrm rot="15535800">
                  <a:off x="5841360" y="4355640"/>
                  <a:ext cx="133920" cy="472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308" name="CustomShape 117"/>
            <p:cNvSpPr/>
            <p:nvPr/>
          </p:nvSpPr>
          <p:spPr>
            <a:xfrm>
              <a:off x="5425920" y="3990960"/>
              <a:ext cx="458280" cy="4615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9" name="Group 118"/>
          <p:cNvGrpSpPr/>
          <p:nvPr/>
        </p:nvGrpSpPr>
        <p:grpSpPr>
          <a:xfrm>
            <a:off x="5500800" y="1857240"/>
            <a:ext cx="1202760" cy="1191960"/>
            <a:chOff x="5500800" y="1857240"/>
            <a:chExt cx="1202760" cy="1191960"/>
          </a:xfrm>
        </p:grpSpPr>
        <p:sp>
          <p:nvSpPr>
            <p:cNvPr id="310" name="CustomShape 119"/>
            <p:cNvSpPr/>
            <p:nvPr/>
          </p:nvSpPr>
          <p:spPr>
            <a:xfrm>
              <a:off x="5500800" y="1857240"/>
              <a:ext cx="1145880" cy="1153800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11" name="Group 120"/>
            <p:cNvGrpSpPr/>
            <p:nvPr/>
          </p:nvGrpSpPr>
          <p:grpSpPr>
            <a:xfrm>
              <a:off x="5535720" y="1893960"/>
              <a:ext cx="1156320" cy="1155240"/>
              <a:chOff x="5535720" y="1893960"/>
              <a:chExt cx="1156320" cy="1155240"/>
            </a:xfrm>
          </p:grpSpPr>
          <p:pic>
            <p:nvPicPr>
              <p:cNvPr id="312" name="Picture 130" descr="circuler_1"/>
              <p:cNvPicPr/>
              <p:nvPr/>
            </p:nvPicPr>
            <p:blipFill>
              <a:blip r:embed="rId2"/>
              <a:stretch/>
            </p:blipFill>
            <p:spPr>
              <a:xfrm>
                <a:off x="5535720" y="1893960"/>
                <a:ext cx="1072080" cy="10832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13" name="CustomShape 121"/>
              <p:cNvSpPr/>
              <p:nvPr/>
            </p:nvSpPr>
            <p:spPr>
              <a:xfrm>
                <a:off x="5535720" y="1893960"/>
                <a:ext cx="1079280" cy="1085400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314" name="Picture 132" descr="light_shadow1"/>
              <p:cNvPicPr/>
              <p:nvPr/>
            </p:nvPicPr>
            <p:blipFill>
              <a:blip r:embed="rId3"/>
              <a:srcRect t="14273"/>
              <a:stretch/>
            </p:blipFill>
            <p:spPr>
              <a:xfrm>
                <a:off x="5546160" y="1938960"/>
                <a:ext cx="790560" cy="67752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315" name="Group 122"/>
              <p:cNvGrpSpPr/>
              <p:nvPr/>
            </p:nvGrpSpPr>
            <p:grpSpPr>
              <a:xfrm>
                <a:off x="5916600" y="2327040"/>
                <a:ext cx="775440" cy="722160"/>
                <a:chOff x="5916600" y="2327040"/>
                <a:chExt cx="775440" cy="722160"/>
              </a:xfrm>
            </p:grpSpPr>
            <p:grpSp>
              <p:nvGrpSpPr>
                <p:cNvPr id="316" name="Group 123"/>
                <p:cNvGrpSpPr/>
                <p:nvPr/>
              </p:nvGrpSpPr>
              <p:grpSpPr>
                <a:xfrm>
                  <a:off x="6078240" y="2327040"/>
                  <a:ext cx="613800" cy="709560"/>
                  <a:chOff x="6078240" y="2327040"/>
                  <a:chExt cx="613800" cy="709560"/>
                </a:xfrm>
              </p:grpSpPr>
              <p:sp>
                <p:nvSpPr>
                  <p:cNvPr id="317" name="CustomShape 124"/>
                  <p:cNvSpPr/>
                  <p:nvPr/>
                </p:nvSpPr>
                <p:spPr>
                  <a:xfrm rot="12309600">
                    <a:off x="6390000" y="2332080"/>
                    <a:ext cx="140040" cy="57672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8" name="CustomShape 125"/>
                  <p:cNvSpPr/>
                  <p:nvPr/>
                </p:nvSpPr>
                <p:spPr>
                  <a:xfrm rot="13238400">
                    <a:off x="6358680" y="2429640"/>
                    <a:ext cx="140760" cy="5734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9" name="CustomShape 126"/>
                  <p:cNvSpPr/>
                  <p:nvPr/>
                </p:nvSpPr>
                <p:spPr>
                  <a:xfrm rot="13570200">
                    <a:off x="6324120" y="2477520"/>
                    <a:ext cx="141840" cy="5702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0" name="CustomShape 127"/>
                  <p:cNvSpPr/>
                  <p:nvPr/>
                </p:nvSpPr>
                <p:spPr>
                  <a:xfrm rot="14156400">
                    <a:off x="6279120" y="2538720"/>
                    <a:ext cx="144000" cy="56160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1" name="Group 128"/>
                <p:cNvGrpSpPr/>
                <p:nvPr/>
              </p:nvGrpSpPr>
              <p:grpSpPr>
                <a:xfrm>
                  <a:off x="5916600" y="2587680"/>
                  <a:ext cx="756720" cy="461520"/>
                  <a:chOff x="5916600" y="2587680"/>
                  <a:chExt cx="756720" cy="461520"/>
                </a:xfrm>
              </p:grpSpPr>
              <p:sp>
                <p:nvSpPr>
                  <p:cNvPr id="322" name="CustomShape 129"/>
                  <p:cNvSpPr/>
                  <p:nvPr/>
                </p:nvSpPr>
                <p:spPr>
                  <a:xfrm rot="13837200">
                    <a:off x="6306480" y="2501640"/>
                    <a:ext cx="143280" cy="5666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3" name="CustomShape 130"/>
                  <p:cNvSpPr/>
                  <p:nvPr/>
                </p:nvSpPr>
                <p:spPr>
                  <a:xfrm rot="14709600">
                    <a:off x="6232680" y="2584080"/>
                    <a:ext cx="147240" cy="55188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4" name="CustomShape 131"/>
                  <p:cNvSpPr/>
                  <p:nvPr/>
                </p:nvSpPr>
                <p:spPr>
                  <a:xfrm rot="15014400">
                    <a:off x="6181920" y="2613600"/>
                    <a:ext cx="149040" cy="5457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5" name="CustomShape 132"/>
                  <p:cNvSpPr/>
                  <p:nvPr/>
                </p:nvSpPr>
                <p:spPr>
                  <a:xfrm rot="15545400">
                    <a:off x="6117480" y="2647440"/>
                    <a:ext cx="151920" cy="53496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4000"/>
                    </a:srgbClr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26" name="Group 133"/>
            <p:cNvGrpSpPr/>
            <p:nvPr/>
          </p:nvGrpSpPr>
          <p:grpSpPr>
            <a:xfrm>
              <a:off x="6021000" y="2361240"/>
              <a:ext cx="682560" cy="635400"/>
              <a:chOff x="6021000" y="2361240"/>
              <a:chExt cx="682560" cy="635400"/>
            </a:xfrm>
          </p:grpSpPr>
          <p:grpSp>
            <p:nvGrpSpPr>
              <p:cNvPr id="327" name="Group 134"/>
              <p:cNvGrpSpPr/>
              <p:nvPr/>
            </p:nvGrpSpPr>
            <p:grpSpPr>
              <a:xfrm>
                <a:off x="6163920" y="2361240"/>
                <a:ext cx="539640" cy="624600"/>
                <a:chOff x="6163920" y="2361240"/>
                <a:chExt cx="539640" cy="624600"/>
              </a:xfrm>
            </p:grpSpPr>
            <p:sp>
              <p:nvSpPr>
                <p:cNvPr id="328" name="CustomShape 135"/>
                <p:cNvSpPr/>
                <p:nvPr/>
              </p:nvSpPr>
              <p:spPr>
                <a:xfrm rot="12310800">
                  <a:off x="6439320" y="2365560"/>
                  <a:ext cx="123840" cy="5076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9" name="CustomShape 136"/>
                <p:cNvSpPr/>
                <p:nvPr/>
              </p:nvSpPr>
              <p:spPr>
                <a:xfrm rot="13235400">
                  <a:off x="6410880" y="2451600"/>
                  <a:ext cx="124560" cy="504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0" name="CustomShape 137"/>
                <p:cNvSpPr/>
                <p:nvPr/>
              </p:nvSpPr>
              <p:spPr>
                <a:xfrm rot="13565400">
                  <a:off x="6380280" y="2493720"/>
                  <a:ext cx="125280" cy="50184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1" name="CustomShape 138"/>
                <p:cNvSpPr/>
                <p:nvPr/>
              </p:nvSpPr>
              <p:spPr>
                <a:xfrm rot="14149200">
                  <a:off x="6340680" y="2546640"/>
                  <a:ext cx="127080" cy="4950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32" name="Group 139"/>
              <p:cNvGrpSpPr/>
              <p:nvPr/>
            </p:nvGrpSpPr>
            <p:grpSpPr>
              <a:xfrm>
                <a:off x="6021000" y="2587680"/>
                <a:ext cx="666000" cy="408960"/>
                <a:chOff x="6021000" y="2587680"/>
                <a:chExt cx="666000" cy="408960"/>
              </a:xfrm>
            </p:grpSpPr>
            <p:sp>
              <p:nvSpPr>
                <p:cNvPr id="333" name="CustomShape 140"/>
                <p:cNvSpPr/>
                <p:nvPr/>
              </p:nvSpPr>
              <p:spPr>
                <a:xfrm rot="13831800">
                  <a:off x="6364440" y="2513880"/>
                  <a:ext cx="126720" cy="499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4" name="CustomShape 141"/>
                <p:cNvSpPr/>
                <p:nvPr/>
              </p:nvSpPr>
              <p:spPr>
                <a:xfrm rot="14700600">
                  <a:off x="6299640" y="2585880"/>
                  <a:ext cx="129960" cy="4867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5" name="CustomShape 142"/>
                <p:cNvSpPr/>
                <p:nvPr/>
              </p:nvSpPr>
              <p:spPr>
                <a:xfrm rot="15004800">
                  <a:off x="6255360" y="2611800"/>
                  <a:ext cx="131400" cy="48168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6" name="CustomShape 143"/>
                <p:cNvSpPr/>
                <p:nvPr/>
              </p:nvSpPr>
              <p:spPr>
                <a:xfrm rot="15535800">
                  <a:off x="6198480" y="2640960"/>
                  <a:ext cx="133920" cy="4723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337" name="CustomShape 144"/>
            <p:cNvSpPr/>
            <p:nvPr/>
          </p:nvSpPr>
          <p:spPr>
            <a:xfrm>
              <a:off x="5783400" y="2276640"/>
              <a:ext cx="536040" cy="4615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8" name="Group 145"/>
          <p:cNvGrpSpPr/>
          <p:nvPr/>
        </p:nvGrpSpPr>
        <p:grpSpPr>
          <a:xfrm>
            <a:off x="4330440" y="2929680"/>
            <a:ext cx="830160" cy="845280"/>
            <a:chOff x="4330440" y="2929680"/>
            <a:chExt cx="830160" cy="845280"/>
          </a:xfrm>
        </p:grpSpPr>
        <p:pic>
          <p:nvPicPr>
            <p:cNvPr id="339" name="Picture 157" descr="circuler_1"/>
            <p:cNvPicPr/>
            <p:nvPr/>
          </p:nvPicPr>
          <p:blipFill>
            <a:blip r:embed="rId5"/>
            <a:stretch/>
          </p:blipFill>
          <p:spPr>
            <a:xfrm rot="4977000">
              <a:off x="4455000" y="3061440"/>
              <a:ext cx="573840" cy="568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0" name="CustomShape 146"/>
            <p:cNvSpPr/>
            <p:nvPr/>
          </p:nvSpPr>
          <p:spPr>
            <a:xfrm rot="15777000" flipH="1" flipV="1">
              <a:off x="4455720" y="3058920"/>
              <a:ext cx="570600" cy="56844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DEDEDE">
                    <a:alpha val="50196"/>
                  </a:srgbClr>
                </a:gs>
                <a:gs pos="100000">
                  <a:srgbClr val="666666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41" name="Group 147"/>
            <p:cNvGrpSpPr/>
            <p:nvPr/>
          </p:nvGrpSpPr>
          <p:grpSpPr>
            <a:xfrm>
              <a:off x="4383720" y="3126600"/>
              <a:ext cx="280440" cy="495000"/>
              <a:chOff x="4383720" y="3126600"/>
              <a:chExt cx="280440" cy="495000"/>
            </a:xfrm>
          </p:grpSpPr>
          <p:grpSp>
            <p:nvGrpSpPr>
              <p:cNvPr id="342" name="Group 148"/>
              <p:cNvGrpSpPr/>
              <p:nvPr/>
            </p:nvGrpSpPr>
            <p:grpSpPr>
              <a:xfrm>
                <a:off x="4435560" y="3220560"/>
                <a:ext cx="228600" cy="401040"/>
                <a:chOff x="4435560" y="3220560"/>
                <a:chExt cx="228600" cy="401040"/>
              </a:xfrm>
            </p:grpSpPr>
            <p:sp>
              <p:nvSpPr>
                <p:cNvPr id="343" name="CustomShape 149"/>
                <p:cNvSpPr/>
                <p:nvPr/>
              </p:nvSpPr>
              <p:spPr>
                <a:xfrm rot="19727400">
                  <a:off x="4514400" y="3323160"/>
                  <a:ext cx="74520" cy="30204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4" name="CustomShape 150"/>
                <p:cNvSpPr/>
                <p:nvPr/>
              </p:nvSpPr>
              <p:spPr>
                <a:xfrm rot="20641800">
                  <a:off x="4482000" y="3282120"/>
                  <a:ext cx="74880" cy="3006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5" name="CustomShape 151"/>
                <p:cNvSpPr/>
                <p:nvPr/>
              </p:nvSpPr>
              <p:spPr>
                <a:xfrm rot="20969400">
                  <a:off x="4472280" y="3254400"/>
                  <a:ext cx="75240" cy="29916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6" name="CustomShape 152"/>
                <p:cNvSpPr/>
                <p:nvPr/>
              </p:nvSpPr>
              <p:spPr>
                <a:xfrm rot="21549000">
                  <a:off x="4460400" y="3220920"/>
                  <a:ext cx="76320" cy="2952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47" name="Group 153"/>
              <p:cNvGrpSpPr/>
              <p:nvPr/>
            </p:nvGrpSpPr>
            <p:grpSpPr>
              <a:xfrm>
                <a:off x="4383720" y="3126600"/>
                <a:ext cx="210600" cy="417960"/>
                <a:chOff x="4383720" y="3126600"/>
                <a:chExt cx="210600" cy="417960"/>
              </a:xfrm>
            </p:grpSpPr>
            <p:sp>
              <p:nvSpPr>
                <p:cNvPr id="348" name="CustomShape 154"/>
                <p:cNvSpPr/>
                <p:nvPr/>
              </p:nvSpPr>
              <p:spPr>
                <a:xfrm rot="21233400">
                  <a:off x="4467240" y="3241440"/>
                  <a:ext cx="75960" cy="29736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9" name="CustomShape 155"/>
                <p:cNvSpPr/>
                <p:nvPr/>
              </p:nvSpPr>
              <p:spPr>
                <a:xfrm rot="498000">
                  <a:off x="4455360" y="3192120"/>
                  <a:ext cx="77760" cy="29052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0" name="CustomShape 156"/>
                <p:cNvSpPr/>
                <p:nvPr/>
              </p:nvSpPr>
              <p:spPr>
                <a:xfrm rot="801000">
                  <a:off x="4457880" y="3164400"/>
                  <a:ext cx="78480" cy="28764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1" name="CustomShape 157"/>
                <p:cNvSpPr/>
                <p:nvPr/>
              </p:nvSpPr>
              <p:spPr>
                <a:xfrm rot="1332000">
                  <a:off x="4463640" y="3130920"/>
                  <a:ext cx="79920" cy="28296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4000"/>
                  </a:srgbClr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352" name="CustomShape 158"/>
            <p:cNvSpPr/>
            <p:nvPr/>
          </p:nvSpPr>
          <p:spPr>
            <a:xfrm rot="11926800" flipV="1">
              <a:off x="4421880" y="3015720"/>
              <a:ext cx="647280" cy="672840"/>
            </a:xfrm>
            <a:custGeom>
              <a:avLst/>
              <a:gdLst/>
              <a:ahLst/>
              <a:cxnLst/>
              <a:rect l="l" t="t" r="r" b="b"/>
              <a:pathLst>
                <a:path w="43200" h="43155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tailEnd type="triangle" w="sm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53" name="Picture 171" descr="light_shadow1"/>
            <p:cNvPicPr/>
            <p:nvPr/>
          </p:nvPicPr>
          <p:blipFill>
            <a:blip r:embed="rId6"/>
            <a:srcRect t="23720"/>
            <a:stretch/>
          </p:blipFill>
          <p:spPr>
            <a:xfrm rot="2404200">
              <a:off x="4611600" y="3092400"/>
              <a:ext cx="425520" cy="277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54" name="CustomShape 159"/>
          <p:cNvSpPr/>
          <p:nvPr/>
        </p:nvSpPr>
        <p:spPr>
          <a:xfrm>
            <a:off x="7433280" y="1577520"/>
            <a:ext cx="2142720" cy="366480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140276"/>
              <a:gd name="adj6" fmla="val -48369"/>
            </a:avLst>
          </a:prstGeom>
          <a:noFill/>
          <a:ln w="28440">
            <a:solidFill>
              <a:srgbClr val="7030A0"/>
            </a:solidFill>
            <a:miter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ПСИХОЛОГ, УЧИТЕЛЬ-ДЕФЕКТОЛОГ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(определение доступного уровня, адекватных средств взаимодействия ребёнка с людьми и средой)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5" name="CustomShape 160"/>
          <p:cNvSpPr/>
          <p:nvPr/>
        </p:nvSpPr>
        <p:spPr>
          <a:xfrm>
            <a:off x="6931080" y="3784320"/>
            <a:ext cx="2356920" cy="391680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53062"/>
              <a:gd name="adj6" fmla="val -26982"/>
            </a:avLst>
          </a:prstGeom>
          <a:noFill/>
          <a:ln w="28440">
            <a:solidFill>
              <a:schemeClr val="bg1">
                <a:lumMod val="50000"/>
              </a:schemeClr>
            </a:solidFill>
            <a:miter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ПЕДАГОГ, СОЦИАЛЬНЫЙ ПЕДАГОГ (развитие способности к эмоциональному контакту, умение увидеть парциальную одарённость, помощь семье)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6" name="CustomShape 161"/>
          <p:cNvSpPr/>
          <p:nvPr/>
        </p:nvSpPr>
        <p:spPr>
          <a:xfrm>
            <a:off x="-143280" y="1132200"/>
            <a:ext cx="2736360" cy="856800"/>
          </a:xfrm>
          <a:prstGeom prst="accentCallout2">
            <a:avLst>
              <a:gd name="adj1" fmla="val 44896"/>
              <a:gd name="adj2" fmla="val 98238"/>
              <a:gd name="adj3" fmla="val 53693"/>
              <a:gd name="adj4" fmla="val 105543"/>
              <a:gd name="adj5" fmla="val 118250"/>
              <a:gd name="adj6" fmla="val 125000"/>
            </a:avLst>
          </a:prstGeom>
          <a:noFill/>
          <a:ln w="28440">
            <a:solidFill>
              <a:srgbClr val="00B050"/>
            </a:solidFill>
            <a:miter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000000"/>
                </a:solidFill>
                <a:latin typeface="Times New Roman"/>
              </a:rPr>
              <a:t>Врач-педиатр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(раннее выявление нарушения развития и оказание своевременной помощи )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7" name="CustomShape 162"/>
          <p:cNvSpPr/>
          <p:nvPr/>
        </p:nvSpPr>
        <p:spPr>
          <a:xfrm>
            <a:off x="0" y="3726000"/>
            <a:ext cx="1828440" cy="631440"/>
          </a:xfrm>
          <a:prstGeom prst="accentCallout2">
            <a:avLst>
              <a:gd name="adj1" fmla="val 26278"/>
              <a:gd name="adj2" fmla="val 104782"/>
              <a:gd name="adj3" fmla="val 10484"/>
              <a:gd name="adj4" fmla="val 112263"/>
              <a:gd name="adj5" fmla="val -35769"/>
              <a:gd name="adj6" fmla="val 134463"/>
            </a:avLst>
          </a:prstGeom>
          <a:noFill/>
          <a:ln w="28440">
            <a:solidFill>
              <a:srgbClr val="FF0000"/>
            </a:solidFill>
            <a:miter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ВРАЧ-ПСИХИАТР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Медикаментозное лечение, направленное на помощь развитию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8" name="CustomShape 163"/>
          <p:cNvSpPr/>
          <p:nvPr/>
        </p:nvSpPr>
        <p:spPr>
          <a:xfrm>
            <a:off x="-216000" y="4824000"/>
            <a:ext cx="2571480" cy="963360"/>
          </a:xfrm>
          <a:prstGeom prst="accentCallout2">
            <a:avLst>
              <a:gd name="adj1" fmla="val 52387"/>
              <a:gd name="adj2" fmla="val 106407"/>
              <a:gd name="adj3" fmla="val -1837"/>
              <a:gd name="adj4" fmla="val 126180"/>
              <a:gd name="adj5" fmla="val 50801"/>
              <a:gd name="adj6" fmla="val 134139"/>
            </a:avLst>
          </a:prstGeom>
          <a:noFill/>
          <a:ln w="28440">
            <a:solidFill>
              <a:srgbClr val="0070C0"/>
            </a:solidFill>
            <a:miter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ПЕДАГОГИ дополнительного образования  (решение проблем физического здоровья и психического состояния)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107640" y="1052640"/>
            <a:ext cx="9143640" cy="42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73737"/>
                </a:solidFill>
                <a:latin typeface="Georgia"/>
              </a:rPr>
              <a:t>Выясните</a:t>
            </a: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 </a:t>
            </a:r>
            <a:r>
              <a:rPr lang="ru-RU" sz="2400" b="1" strike="noStrike" spc="-1">
                <a:solidFill>
                  <a:srgbClr val="373737"/>
                </a:solidFill>
                <a:latin typeface="Georgia"/>
              </a:rPr>
              <a:t>у родителей: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373737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на каком расстоянии от ребенка можно находится; </a:t>
            </a:r>
            <a:endParaRPr lang="ru-RU" sz="2400" b="0" strike="noStrike" spc="-1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373737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каким голосом и в какой манере с ним говорить;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-каким способом стимуляции поддерживать необходимый уровень деятельности, чтобы не спровоцировать отрицательных реакций;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- предпочтения и интересы детей.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Рисунок 4" descr="http://player.myshared.ru/9/919205/slides/slide_3.jpg"/>
          <p:cNvPicPr/>
          <p:nvPr/>
        </p:nvPicPr>
        <p:blipFill>
          <a:blip r:embed="rId2"/>
          <a:srcRect l="33031" t="32073" r="31860" b="16831"/>
          <a:stretch/>
        </p:blipFill>
        <p:spPr>
          <a:xfrm>
            <a:off x="6588360" y="4509000"/>
            <a:ext cx="2232000" cy="2143800"/>
          </a:xfrm>
          <a:prstGeom prst="rect">
            <a:avLst/>
          </a:prstGeom>
          <a:ln w="9360">
            <a:noFill/>
          </a:ln>
        </p:spPr>
      </p:pic>
      <p:sp>
        <p:nvSpPr>
          <p:cNvPr id="361" name="TextShape 1"/>
          <p:cNvSpPr txBox="1"/>
          <p:nvPr/>
        </p:nvSpPr>
        <p:spPr>
          <a:xfrm>
            <a:off x="35640" y="836640"/>
            <a:ext cx="8928720" cy="107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Georgia"/>
              </a:rPr>
              <a:t>При диагностики ребенка с  РАС обязательным является присутствие триады нарушений</a:t>
            </a:r>
            <a:r>
              <a:t/>
            </a:r>
            <a:br/>
            <a:r>
              <a:t/>
            </a:r>
            <a:br/>
            <a:endParaRPr lang="ru-RU" sz="36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0" y="2133000"/>
            <a:ext cx="7812000" cy="38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Недостаток социального взаимодействия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Недостаток взаимной коммуникации (вербальной и невербальной)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 Недоразвитие воображения, которое проявляется в ограниченном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репертуаре поведения,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в стереотипиях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5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75"/>
                            </p:stCondLst>
                            <p:childTnLst>
                              <p:par>
                                <p:cTn id="44" presetID="15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15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625"/>
                            </p:stCondLst>
                            <p:childTnLst>
                              <p:par>
                                <p:cTn id="50" presetID="15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25"/>
                            </p:stCondLst>
                            <p:childTnLst>
                              <p:par>
                                <p:cTn id="53" presetID="15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0" y="620640"/>
            <a:ext cx="9143640" cy="52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5400" b="0" u="sng" strike="noStrike" spc="-1">
                <a:solidFill>
                  <a:srgbClr val="000000"/>
                </a:solidFill>
                <a:uFillTx/>
                <a:latin typeface="Georgia"/>
              </a:rPr>
              <a:t>Особенности развития</a:t>
            </a:r>
            <a:endParaRPr lang="ru-RU" sz="54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0" y="1917000"/>
            <a:ext cx="8748000" cy="465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373737"/>
                </a:solidFill>
                <a:latin typeface="Georgia"/>
              </a:rPr>
              <a:t>В основе современных концепций коррекции и развития детей с аутизмом</a:t>
            </a:r>
            <a:endParaRPr lang="ru-RU" sz="32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373737"/>
                </a:solidFill>
                <a:latin typeface="Georgia"/>
              </a:rPr>
              <a:t>лежит идея о том, что не ребенок должен адаптироваться к своему окружению, а </a:t>
            </a:r>
            <a:endParaRPr lang="ru-RU" sz="32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373737"/>
                </a:solidFill>
                <a:latin typeface="Georgia"/>
              </a:rPr>
              <a:t>окружению нужно приспособиться к нему</a:t>
            </a:r>
            <a:endParaRPr lang="ru-RU" sz="32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0" y="476640"/>
            <a:ext cx="9143640" cy="73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Georgia"/>
              </a:rPr>
              <a:t>Психолого-педагогическая характеристика детей с  РАС</a:t>
            </a:r>
          </a:p>
        </p:txBody>
      </p:sp>
      <p:sp>
        <p:nvSpPr>
          <p:cNvPr id="366" name="CustomShape 2"/>
          <p:cNvSpPr/>
          <p:nvPr/>
        </p:nvSpPr>
        <p:spPr>
          <a:xfrm>
            <a:off x="0" y="1357200"/>
            <a:ext cx="9143640" cy="55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 algn="just">
              <a:lnSpc>
                <a:spcPct val="100000"/>
              </a:lnSpc>
              <a:buClr>
                <a:srgbClr val="323341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23341"/>
                </a:solidFill>
                <a:latin typeface="Georgia"/>
              </a:rPr>
              <a:t> </a:t>
            </a: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Не понимают эмоций, намерений, чувств остальных людей, человек у них ассоциируется с неодушевленным предметом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Не осознают, что своим поведением могут кого-то обидеть.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Трудно мотивировать.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Слишком пристально смотрят в глаза собеседнику , либо вообще избегают зрительного контакта.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Могут подойти к собеседнику слишком близко или удалиться от него на очень большое расстояние.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Могут говорить слишком громко или наоборот еле слышно.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Реагируют на любую перемену в жизни и очень переживают, если что-то изменилось.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В обыденных и однотипных ситуациях чувствуют и ведут себя уверенно, спокойно.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0" y="620640"/>
            <a:ext cx="9143640" cy="123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Georgia"/>
              </a:rPr>
              <a:t>Психолого-педагогическая характеристика детей с  РАС</a:t>
            </a:r>
          </a:p>
        </p:txBody>
      </p:sp>
      <p:sp>
        <p:nvSpPr>
          <p:cNvPr id="368" name="CustomShape 2"/>
          <p:cNvSpPr/>
          <p:nvPr/>
        </p:nvSpPr>
        <p:spPr>
          <a:xfrm>
            <a:off x="0" y="1857240"/>
            <a:ext cx="914364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Высокая чувствительность к слабым раздражителям.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Преобладание зрительного восприятия.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Нарушение ориентировки во времени.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Снижена способность к обобщению (в том числе перенос навыка ).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Могут быть уникальными   память и интеллект.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73737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373737"/>
                </a:solidFill>
                <a:latin typeface="Georgia"/>
              </a:rPr>
              <a:t>Воображение крайне недостаточное.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0" y="476640"/>
            <a:ext cx="9143640" cy="59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Georgia"/>
              </a:rPr>
              <a:t>Адаптационный период</a:t>
            </a:r>
          </a:p>
        </p:txBody>
      </p:sp>
      <p:sp>
        <p:nvSpPr>
          <p:cNvPr id="370" name="CustomShape 2"/>
          <p:cNvSpPr/>
          <p:nvPr/>
        </p:nvSpPr>
        <p:spPr>
          <a:xfrm>
            <a:off x="0" y="1164240"/>
            <a:ext cx="9143640" cy="478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1.Установление эмоционального контакта;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2.Стимуляция активности взаимодействия;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3.Снятие страхов;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4.Купирование агрессии, самоагрессии;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5.Формирование целенаправленного поведения.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Методические основы 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изложены а трудах </a:t>
            </a:r>
            <a:r>
              <a:rPr lang="ru-RU" sz="2800" b="1" strike="noStrike" spc="-1">
                <a:solidFill>
                  <a:srgbClr val="373737"/>
                </a:solidFill>
                <a:latin typeface="Georgia"/>
              </a:rPr>
              <a:t>О.С.Никольской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, которая отмечает, что </a:t>
            </a:r>
            <a:r>
              <a:rPr lang="ru-RU" sz="2800" b="1" i="1" strike="noStrike" spc="-1">
                <a:solidFill>
                  <a:srgbClr val="373737"/>
                </a:solidFill>
                <a:latin typeface="Georgia"/>
              </a:rPr>
              <a:t>конкретная методика разрабатывается для каждого случая  отдельно</a:t>
            </a:r>
            <a:r>
              <a:rPr lang="ru-RU" sz="2800" b="0" strike="noStrike" spc="-1">
                <a:solidFill>
                  <a:srgbClr val="373737"/>
                </a:solidFill>
                <a:latin typeface="Georgia"/>
              </a:rPr>
              <a:t>.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4459</TotalTime>
  <Words>968</Words>
  <Application>Microsoft Office PowerPoint</Application>
  <PresentationFormat>Экран (4:3)</PresentationFormat>
  <Paragraphs>157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Calibri</vt:lpstr>
      <vt:lpstr>Comic Sans MS</vt:lpstr>
      <vt:lpstr>DejaVu Sans</vt:lpstr>
      <vt:lpstr>Georgia</vt:lpstr>
      <vt:lpstr>StarSymbol</vt:lpstr>
      <vt:lpstr>Symbol</vt:lpstr>
      <vt:lpstr>Times New Roman</vt:lpstr>
      <vt:lpstr>Trebuchet MS</vt:lpstr>
      <vt:lpstr>Wingdings</vt:lpstr>
      <vt:lpstr>Wingdings 2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образования и развития ребенка с СДВГ в дошкольном возрасте</dc:title>
  <dc:subject/>
  <dc:creator>Андрей</dc:creator>
  <dc:description/>
  <cp:lastModifiedBy>RePack by Diakov</cp:lastModifiedBy>
  <cp:revision>482</cp:revision>
  <dcterms:created xsi:type="dcterms:W3CDTF">2014-03-20T07:11:26Z</dcterms:created>
  <dcterms:modified xsi:type="dcterms:W3CDTF">2022-11-25T07:42:54Z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