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20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;p1" hidden="1"/>
          <p:cNvSpPr/>
          <p:nvPr/>
        </p:nvSpPr>
        <p:spPr>
          <a:xfrm>
            <a:off x="7238880" y="0"/>
            <a:ext cx="1535400" cy="45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400" b="1" i="1" strike="noStrike" spc="-1">
                <a:solidFill>
                  <a:srgbClr val="CC0000"/>
                </a:solidFill>
                <a:latin typeface="Verdana"/>
                <a:ea typeface="Verdana"/>
              </a:rPr>
              <a:t>LOGO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20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oogle Shape;22;p3"/>
          <p:cNvGrpSpPr/>
          <p:nvPr/>
        </p:nvGrpSpPr>
        <p:grpSpPr>
          <a:xfrm>
            <a:off x="0" y="1108440"/>
            <a:ext cx="8229600" cy="34920"/>
            <a:chOff x="0" y="1108440"/>
            <a:chExt cx="8229600" cy="34920"/>
          </a:xfrm>
        </p:grpSpPr>
        <p:sp>
          <p:nvSpPr>
            <p:cNvPr id="40" name="Google Shape;23;p3"/>
            <p:cNvSpPr/>
            <p:nvPr/>
          </p:nvSpPr>
          <p:spPr>
            <a:xfrm rot="10800000">
              <a:off x="1080" y="1108080"/>
              <a:ext cx="822852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5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" name="Google Shape;24;p3"/>
            <p:cNvSpPr/>
            <p:nvPr/>
          </p:nvSpPr>
          <p:spPr>
            <a:xfrm>
              <a:off x="0" y="1143000"/>
              <a:ext cx="36262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7620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20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oogle Shape;22;p3"/>
          <p:cNvGrpSpPr/>
          <p:nvPr/>
        </p:nvGrpSpPr>
        <p:grpSpPr>
          <a:xfrm>
            <a:off x="0" y="1108440"/>
            <a:ext cx="8229600" cy="34920"/>
            <a:chOff x="0" y="1108440"/>
            <a:chExt cx="8229600" cy="34920"/>
          </a:xfrm>
        </p:grpSpPr>
        <p:sp>
          <p:nvSpPr>
            <p:cNvPr id="81" name="Google Shape;23;p3"/>
            <p:cNvSpPr/>
            <p:nvPr/>
          </p:nvSpPr>
          <p:spPr>
            <a:xfrm rot="10800000">
              <a:off x="1080" y="1108080"/>
              <a:ext cx="822852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5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2" name="Google Shape;24;p3"/>
            <p:cNvSpPr/>
            <p:nvPr/>
          </p:nvSpPr>
          <p:spPr>
            <a:xfrm>
              <a:off x="0" y="1143000"/>
              <a:ext cx="36262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7620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Box 120"/>
          <p:cNvSpPr txBox="1"/>
          <p:nvPr/>
        </p:nvSpPr>
        <p:spPr>
          <a:xfrm>
            <a:off x="-2182762" y="422787"/>
            <a:ext cx="11002297" cy="5209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lvl="7" algn="ctr"/>
            <a:r>
              <a:rPr lang="ru-RU" b="0" strike="noStrike" spc="-1" dirty="0" smtClean="0">
                <a:solidFill>
                  <a:schemeClr val="bg1"/>
                </a:solidFill>
                <a:latin typeface="Arial"/>
              </a:rPr>
              <a:t>ГКОУ </a:t>
            </a:r>
            <a:r>
              <a:rPr lang="ru-RU" b="0" strike="noStrike" spc="-1" dirty="0">
                <a:solidFill>
                  <a:schemeClr val="bg1"/>
                </a:solidFill>
                <a:latin typeface="Arial"/>
              </a:rPr>
              <a:t>ВО «Гусь-Хрустальная специальная (коррекционная</a:t>
            </a:r>
            <a:r>
              <a:rPr lang="ru-RU" b="0" strike="noStrike" spc="-1" dirty="0" smtClean="0">
                <a:solidFill>
                  <a:schemeClr val="bg1"/>
                </a:solidFill>
                <a:latin typeface="Arial"/>
              </a:rPr>
              <a:t>)</a:t>
            </a:r>
          </a:p>
          <a:p>
            <a:pPr lvl="7" algn="ctr"/>
            <a:r>
              <a:rPr lang="ru-RU" b="0" strike="noStrike" spc="-1" dirty="0" smtClean="0">
                <a:solidFill>
                  <a:schemeClr val="bg1"/>
                </a:solidFill>
                <a:latin typeface="Arial"/>
              </a:rPr>
              <a:t> общеобразовательная </a:t>
            </a:r>
            <a:r>
              <a:rPr lang="ru-RU" b="0" strike="noStrike" spc="-1" dirty="0">
                <a:solidFill>
                  <a:schemeClr val="bg1"/>
                </a:solidFill>
                <a:latin typeface="Arial"/>
              </a:rPr>
              <a:t>школа — интернат»</a:t>
            </a:r>
          </a:p>
          <a:p>
            <a:pPr algn="r"/>
            <a:endParaRPr lang="ru-RU" sz="1800" b="0" strike="noStrike" spc="-1" dirty="0">
              <a:solidFill>
                <a:schemeClr val="bg1"/>
              </a:solidFill>
              <a:latin typeface="Arial"/>
            </a:endParaRPr>
          </a:p>
          <a:p>
            <a:pPr algn="r"/>
            <a:endParaRPr lang="ru-RU" sz="1800" b="0" strike="noStrike" spc="-1" dirty="0">
              <a:solidFill>
                <a:schemeClr val="bg1"/>
              </a:solidFill>
              <a:latin typeface="Arial"/>
            </a:endParaRPr>
          </a:p>
          <a:p>
            <a:pPr algn="r"/>
            <a:endParaRPr lang="ru-RU" sz="1800" b="0" strike="noStrike" spc="-1" dirty="0">
              <a:solidFill>
                <a:schemeClr val="bg1"/>
              </a:solidFill>
              <a:latin typeface="Arial"/>
            </a:endParaRPr>
          </a:p>
          <a:p>
            <a:pPr algn="r"/>
            <a:endParaRPr lang="ru-RU" sz="1800" b="0" strike="noStrike" spc="-1" dirty="0">
              <a:solidFill>
                <a:schemeClr val="bg1"/>
              </a:solidFill>
              <a:latin typeface="Arial"/>
            </a:endParaRPr>
          </a:p>
          <a:p>
            <a:pPr lvl="5" algn="ctr"/>
            <a:endParaRPr lang="ru-RU" sz="2400" b="0" strike="noStrike" spc="-1" dirty="0">
              <a:solidFill>
                <a:schemeClr val="bg1"/>
              </a:solidFill>
              <a:latin typeface="Arial"/>
            </a:endParaRPr>
          </a:p>
          <a:p>
            <a:pPr lvl="5" algn="ctr"/>
            <a:r>
              <a:rPr lang="ru-RU" sz="2400" b="0" strike="noStrike" spc="-1" dirty="0" smtClean="0">
                <a:solidFill>
                  <a:schemeClr val="bg1"/>
                </a:solidFill>
                <a:latin typeface="Arial"/>
              </a:rPr>
              <a:t>МЕТОДЫ </a:t>
            </a:r>
            <a:r>
              <a:rPr lang="ru-RU" sz="2400" b="0" strike="noStrike" spc="-1" dirty="0">
                <a:solidFill>
                  <a:schemeClr val="bg1"/>
                </a:solidFill>
                <a:latin typeface="Arial"/>
              </a:rPr>
              <a:t>И ФОРМЫ РАБОТЫ </a:t>
            </a:r>
            <a:endParaRPr lang="ru-RU" sz="2400" b="0" strike="noStrike" spc="-1" dirty="0" smtClean="0">
              <a:solidFill>
                <a:schemeClr val="bg1"/>
              </a:solidFill>
              <a:latin typeface="Arial"/>
            </a:endParaRPr>
          </a:p>
          <a:p>
            <a:pPr lvl="5" algn="ctr"/>
            <a:r>
              <a:rPr lang="ru-RU" sz="2400" b="0" strike="noStrike" spc="-1" dirty="0" smtClean="0">
                <a:solidFill>
                  <a:schemeClr val="bg1"/>
                </a:solidFill>
                <a:latin typeface="Arial"/>
              </a:rPr>
              <a:t>СО </a:t>
            </a:r>
            <a:r>
              <a:rPr lang="ru-RU" sz="2400" b="0" strike="noStrike" spc="-1" dirty="0">
                <a:solidFill>
                  <a:schemeClr val="bg1"/>
                </a:solidFill>
                <a:latin typeface="Arial"/>
              </a:rPr>
              <a:t>СЛАБОВИДЯЩИМИ </a:t>
            </a:r>
            <a:r>
              <a:rPr lang="ru-RU" sz="2400" b="0" strike="noStrike" spc="-1" dirty="0" smtClean="0">
                <a:solidFill>
                  <a:schemeClr val="bg1"/>
                </a:solidFill>
                <a:latin typeface="Arial"/>
              </a:rPr>
              <a:t>ДЕТЬМИ</a:t>
            </a:r>
          </a:p>
          <a:p>
            <a:pPr lvl="5" algn="ctr"/>
            <a:r>
              <a:rPr lang="ru-RU" sz="2400" b="0" strike="noStrike" spc="-1" dirty="0" smtClean="0">
                <a:solidFill>
                  <a:schemeClr val="bg1"/>
                </a:solidFill>
                <a:latin typeface="Arial"/>
              </a:rPr>
              <a:t>ИНДИВИДУАЛЬНОЙ ФОРМЫ </a:t>
            </a:r>
          </a:p>
          <a:p>
            <a:pPr lvl="5" algn="ctr"/>
            <a:r>
              <a:rPr lang="ru-RU" sz="2400" b="0" strike="noStrike" spc="-1" dirty="0" smtClean="0">
                <a:solidFill>
                  <a:schemeClr val="bg1"/>
                </a:solidFill>
                <a:latin typeface="Arial"/>
              </a:rPr>
              <a:t>ОБУЧЕНИЯ</a:t>
            </a:r>
          </a:p>
          <a:p>
            <a:pPr algn="ctr"/>
            <a:endParaRPr lang="ru-RU" sz="1800" b="0" strike="noStrike" spc="-1" dirty="0">
              <a:solidFill>
                <a:schemeClr val="bg1"/>
              </a:solidFill>
              <a:latin typeface="Arial"/>
            </a:endParaRPr>
          </a:p>
          <a:p>
            <a:pPr algn="ctr"/>
            <a:endParaRPr lang="ru-RU" sz="1800" b="0" strike="noStrike" spc="-1" dirty="0">
              <a:solidFill>
                <a:schemeClr val="bg1"/>
              </a:solidFill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  <a:p>
            <a:pPr algn="r"/>
            <a:r>
              <a:rPr lang="ru-RU" sz="1800" b="0" strike="noStrike" spc="-1" dirty="0">
                <a:latin typeface="Arial"/>
              </a:rPr>
              <a:t>			</a:t>
            </a:r>
            <a:r>
              <a:rPr lang="ru-RU" sz="1800" b="0" strike="noStrike" spc="-1" dirty="0" smtClean="0">
                <a:solidFill>
                  <a:schemeClr val="bg1"/>
                </a:solidFill>
                <a:latin typeface="Arial"/>
              </a:rPr>
              <a:t>Подготовила</a:t>
            </a:r>
            <a:r>
              <a:rPr lang="ru-RU" sz="1800" b="0" strike="noStrike" spc="-1" dirty="0">
                <a:solidFill>
                  <a:schemeClr val="bg1"/>
                </a:solidFill>
                <a:latin typeface="Arial"/>
              </a:rPr>
              <a:t>: </a:t>
            </a:r>
          </a:p>
          <a:p>
            <a:pPr algn="r"/>
            <a:r>
              <a:rPr lang="ru-RU" sz="1800" b="0" strike="noStrike" spc="-1" dirty="0">
                <a:solidFill>
                  <a:schemeClr val="bg1"/>
                </a:solidFill>
                <a:latin typeface="Arial"/>
              </a:rPr>
              <a:t>								учитель начальных классов, </a:t>
            </a:r>
          </a:p>
          <a:p>
            <a:pPr algn="r"/>
            <a:r>
              <a:rPr lang="ru-RU" sz="1800" b="0" strike="noStrike" spc="-1" dirty="0">
                <a:solidFill>
                  <a:schemeClr val="bg1"/>
                </a:solidFill>
                <a:latin typeface="Arial"/>
              </a:rPr>
              <a:t>								Дубровина О.О.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34;p24"/>
          <p:cNvPicPr/>
          <p:nvPr/>
        </p:nvPicPr>
        <p:blipFill>
          <a:blip r:embed="rId2"/>
          <a:stretch/>
        </p:blipFill>
        <p:spPr>
          <a:xfrm>
            <a:off x="196920" y="1341360"/>
            <a:ext cx="3437280" cy="4894920"/>
          </a:xfrm>
          <a:prstGeom prst="rect">
            <a:avLst/>
          </a:prstGeom>
          <a:ln w="0">
            <a:noFill/>
          </a:ln>
        </p:spPr>
      </p:pic>
      <p:pic>
        <p:nvPicPr>
          <p:cNvPr id="212" name="Google Shape;235;p24"/>
          <p:cNvPicPr/>
          <p:nvPr/>
        </p:nvPicPr>
        <p:blipFill>
          <a:blip r:embed="rId3"/>
          <a:stretch/>
        </p:blipFill>
        <p:spPr>
          <a:xfrm>
            <a:off x="3708360" y="2492280"/>
            <a:ext cx="5253480" cy="2472120"/>
          </a:xfrm>
          <a:prstGeom prst="rect">
            <a:avLst/>
          </a:prstGeom>
          <a:ln w="0">
            <a:noFill/>
          </a:ln>
        </p:spPr>
      </p:pic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380880" y="189000"/>
            <a:ext cx="8152200" cy="800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3200" b="1" strike="noStrike" spc="-1">
                <a:solidFill>
                  <a:srgbClr val="EAE2AA"/>
                </a:solidFill>
                <a:latin typeface="Arial"/>
                <a:ea typeface="Arial"/>
              </a:rPr>
              <a:t>СРЕДСТВА ОБУЧЕНИЯ  </a:t>
            </a:r>
            <a:r>
              <a:t/>
            </a:r>
            <a:br/>
            <a:r>
              <a:rPr lang="en-US" sz="3200" b="1" strike="noStrike" spc="-1">
                <a:solidFill>
                  <a:srgbClr val="EAE2AA"/>
                </a:solidFill>
                <a:latin typeface="Arial"/>
                <a:ea typeface="Arial"/>
              </a:rPr>
              <a:t>ЧТЕНИЮ И ПИСЬМУ</a:t>
            </a:r>
            <a:endParaRPr lang="ru-RU" sz="3200" b="0" strike="noStrike" spc="-1">
              <a:latin typeface="Arial"/>
            </a:endParaRPr>
          </a:p>
        </p:txBody>
      </p:sp>
      <p:sp>
        <p:nvSpPr>
          <p:cNvPr id="214" name="Google Shape;237;p24"/>
          <p:cNvSpPr/>
          <p:nvPr/>
        </p:nvSpPr>
        <p:spPr>
          <a:xfrm>
            <a:off x="179280" y="6021360"/>
            <a:ext cx="3454920" cy="57672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0B2445"/>
                </a:solidFill>
                <a:latin typeface="Arial"/>
                <a:ea typeface="Arial"/>
              </a:rPr>
              <a:t>Азбука для незрячих </a:t>
            </a:r>
            <a:endParaRPr lang="ru-RU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0B2445"/>
                </a:solidFill>
                <a:latin typeface="Arial"/>
                <a:ea typeface="Arial"/>
              </a:rPr>
              <a:t>(рельефный шрифт Брайля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5" name="Google Shape;238;p24"/>
          <p:cNvSpPr/>
          <p:nvPr/>
        </p:nvSpPr>
        <p:spPr>
          <a:xfrm>
            <a:off x="7380360" y="3284640"/>
            <a:ext cx="1510200" cy="106344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0B2445"/>
                </a:solidFill>
                <a:latin typeface="Arial"/>
                <a:ea typeface="Arial"/>
              </a:rPr>
              <a:t>Настольный </a:t>
            </a:r>
            <a:endParaRPr lang="ru-RU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0B2445"/>
                </a:solidFill>
                <a:latin typeface="Arial"/>
                <a:ea typeface="Arial"/>
              </a:rPr>
              <a:t>прибор </a:t>
            </a:r>
            <a:endParaRPr lang="ru-RU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0B2445"/>
                </a:solidFill>
                <a:latin typeface="Arial"/>
                <a:ea typeface="Arial"/>
              </a:rPr>
              <a:t>для письма </a:t>
            </a:r>
            <a:endParaRPr lang="ru-RU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0B2445"/>
                </a:solidFill>
                <a:latin typeface="Arial"/>
                <a:ea typeface="Arial"/>
              </a:rPr>
              <a:t>по Брайлю</a:t>
            </a:r>
            <a:endParaRPr lang="ru-RU" sz="16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380880" y="533520"/>
            <a:ext cx="8152200" cy="456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3200" b="1" strike="noStrike" spc="-1">
                <a:solidFill>
                  <a:srgbClr val="EAE2AA"/>
                </a:solidFill>
                <a:latin typeface="Arial"/>
                <a:ea typeface="Arial"/>
              </a:rPr>
              <a:t>ОБУЧЕНИЕ СЛАБОВИДЯЩИХ ДЕТЕЙ</a:t>
            </a:r>
            <a:endParaRPr lang="ru-RU" sz="3200" b="0" strike="noStrike" spc="-1">
              <a:latin typeface="Arial"/>
            </a:endParaRPr>
          </a:p>
        </p:txBody>
      </p:sp>
      <p:sp>
        <p:nvSpPr>
          <p:cNvPr id="217" name="Google Shape;244;p25"/>
          <p:cNvSpPr/>
          <p:nvPr/>
        </p:nvSpPr>
        <p:spPr>
          <a:xfrm>
            <a:off x="324000" y="1484280"/>
            <a:ext cx="3832920" cy="3832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0">
            <a:gsLst>
              <a:gs pos="0">
                <a:srgbClr val="8ED3C6">
                  <a:alpha val="12156"/>
                </a:srgbClr>
              </a:gs>
              <a:gs pos="50000">
                <a:srgbClr val="45B7A1"/>
              </a:gs>
              <a:gs pos="100000">
                <a:srgbClr val="8ED3C6">
                  <a:alpha val="12156"/>
                </a:srgbClr>
              </a:gs>
            </a:gsLst>
            <a:lin ang="27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8" name="Google Shape;245;p25"/>
          <p:cNvSpPr/>
          <p:nvPr/>
        </p:nvSpPr>
        <p:spPr>
          <a:xfrm>
            <a:off x="684360" y="1844640"/>
            <a:ext cx="3199320" cy="3199320"/>
          </a:xfrm>
          <a:prstGeom prst="ellipse">
            <a:avLst/>
          </a:prstGeom>
          <a:gradFill rotWithShape="0">
            <a:gsLst>
              <a:gs pos="0">
                <a:srgbClr val="8AB4ED"/>
              </a:gs>
              <a:gs pos="100000">
                <a:srgbClr val="2F7ADF"/>
              </a:gs>
            </a:gsLst>
            <a:path path="circle">
              <a:fillToRect l="50000" t="50000" r="50000" b="50000"/>
            </a:path>
          </a:gradFill>
          <a:ln w="28575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9" name="Google Shape;246;p25"/>
          <p:cNvSpPr/>
          <p:nvPr/>
        </p:nvSpPr>
        <p:spPr>
          <a:xfrm>
            <a:off x="3851280" y="1844640"/>
            <a:ext cx="4320000" cy="498960"/>
          </a:xfrm>
          <a:prstGeom prst="roundRect">
            <a:avLst>
              <a:gd name="adj" fmla="val 10800"/>
            </a:avLst>
          </a:prstGeom>
          <a:gradFill rotWithShape="0">
            <a:gsLst>
              <a:gs pos="0">
                <a:srgbClr val="45B7A1"/>
              </a:gs>
              <a:gs pos="100000">
                <a:srgbClr val="F4FBF9"/>
              </a:gs>
            </a:gsLst>
            <a:lin ang="0"/>
          </a:gradFill>
          <a:ln w="381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432169"/>
                </a:solidFill>
                <a:latin typeface="Arial"/>
                <a:ea typeface="Arial"/>
              </a:rPr>
              <a:t>ОПТИЧЕСКИХ СРЕДСТВ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20" name="Google Shape;247;p25"/>
          <p:cNvSpPr/>
          <p:nvPr/>
        </p:nvSpPr>
        <p:spPr>
          <a:xfrm>
            <a:off x="4211640" y="2852640"/>
            <a:ext cx="4320000" cy="497520"/>
          </a:xfrm>
          <a:prstGeom prst="roundRect">
            <a:avLst>
              <a:gd name="adj" fmla="val 10800"/>
            </a:avLst>
          </a:prstGeom>
          <a:gradFill rotWithShape="0">
            <a:gsLst>
              <a:gs pos="0">
                <a:srgbClr val="EAE2AA"/>
              </a:gs>
              <a:gs pos="100000">
                <a:srgbClr val="FEFDFA"/>
              </a:gs>
            </a:gsLst>
            <a:lin ang="0"/>
          </a:gradFill>
          <a:ln w="381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16186C"/>
                </a:solidFill>
                <a:latin typeface="Arial"/>
                <a:ea typeface="Arial"/>
              </a:rPr>
              <a:t>НАГЛЯДНОСТИ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21" name="Google Shape;248;p25"/>
          <p:cNvSpPr/>
          <p:nvPr/>
        </p:nvSpPr>
        <p:spPr>
          <a:xfrm>
            <a:off x="4067280" y="3860640"/>
            <a:ext cx="4536000" cy="498960"/>
          </a:xfrm>
          <a:prstGeom prst="roundRect">
            <a:avLst>
              <a:gd name="adj" fmla="val 10800"/>
            </a:avLst>
          </a:prstGeom>
          <a:gradFill rotWithShape="0">
            <a:gsLst>
              <a:gs pos="0">
                <a:srgbClr val="45B7A1"/>
              </a:gs>
              <a:gs pos="100000">
                <a:srgbClr val="F4FBF9"/>
              </a:gs>
            </a:gsLst>
            <a:lin ang="0"/>
          </a:gradFill>
          <a:ln w="381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16186C"/>
                </a:solidFill>
                <a:latin typeface="Arial"/>
                <a:ea typeface="Arial"/>
              </a:rPr>
              <a:t>СПЕЦИАЛЬНЫХ УЧЕБНИКОВ 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2000" b="0" strike="noStrike" spc="-1">
              <a:latin typeface="Arial"/>
            </a:endParaRPr>
          </a:p>
        </p:txBody>
      </p:sp>
      <p:sp>
        <p:nvSpPr>
          <p:cNvPr id="222" name="Google Shape;249;p25"/>
          <p:cNvSpPr/>
          <p:nvPr/>
        </p:nvSpPr>
        <p:spPr>
          <a:xfrm>
            <a:off x="3276720" y="4941720"/>
            <a:ext cx="5110560" cy="498960"/>
          </a:xfrm>
          <a:prstGeom prst="roundRect">
            <a:avLst>
              <a:gd name="adj" fmla="val 10800"/>
            </a:avLst>
          </a:prstGeom>
          <a:gradFill rotWithShape="0">
            <a:gsLst>
              <a:gs pos="0">
                <a:srgbClr val="EAE2AA"/>
              </a:gs>
              <a:gs pos="100000">
                <a:srgbClr val="FEFDFA"/>
              </a:gs>
            </a:gsLst>
            <a:lin ang="0"/>
          </a:gradFill>
          <a:ln w="381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16186C"/>
                </a:solidFill>
                <a:latin typeface="Arial"/>
                <a:ea typeface="Arial"/>
              </a:rPr>
              <a:t>ДОПОЛНИТЕЛЬНОГО ОСВЕЩЕНИЯ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23" name="Google Shape;250;p25"/>
          <p:cNvSpPr/>
          <p:nvPr/>
        </p:nvSpPr>
        <p:spPr>
          <a:xfrm>
            <a:off x="900000" y="2565360"/>
            <a:ext cx="2802600" cy="1674720"/>
          </a:xfrm>
          <a:prstGeom prst="rect">
            <a:avLst/>
          </a:prstGeom>
          <a:noFill/>
          <a:ln w="0">
            <a:noFill/>
          </a:ln>
          <a:effectLst>
            <a:outerShdw blurRad="63360" dist="35638" dir="270000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A50021"/>
                </a:solidFill>
                <a:latin typeface="Arial"/>
                <a:ea typeface="Arial"/>
              </a:rPr>
              <a:t>ОПОРА  НА </a:t>
            </a:r>
            <a:endParaRPr lang="ru-RU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A50021"/>
                </a:solidFill>
                <a:latin typeface="Arial"/>
                <a:ea typeface="Arial"/>
              </a:rPr>
              <a:t>ОСТАТОЧНОЕ </a:t>
            </a:r>
            <a:endParaRPr lang="ru-RU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A50021"/>
                </a:solidFill>
                <a:latin typeface="Arial"/>
                <a:ea typeface="Arial"/>
              </a:rPr>
              <a:t>ЗРЕНИЕ</a:t>
            </a:r>
            <a:endParaRPr lang="ru-RU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432169"/>
                </a:solidFill>
                <a:latin typeface="Arial"/>
                <a:ea typeface="Arial"/>
              </a:rPr>
              <a:t>ИСПОЛЬЗОВАНИЕ: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380880" y="533520"/>
            <a:ext cx="8152200" cy="456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3200" b="1" strike="noStrike" spc="-1">
                <a:solidFill>
                  <a:srgbClr val="EAE2AA"/>
                </a:solidFill>
                <a:latin typeface="Arial"/>
                <a:ea typeface="Arial"/>
              </a:rPr>
              <a:t>ОПТИЧЕСКИЕ ИНДИВИДУАЛЬНЫЕ СРЕДСТВА</a:t>
            </a:r>
            <a:r>
              <a:rPr lang="en-US" sz="3600" b="1" strike="noStrike" spc="-1">
                <a:solidFill>
                  <a:srgbClr val="EAE2AA"/>
                </a:solidFill>
                <a:latin typeface="Arial"/>
                <a:ea typeface="Arial"/>
              </a:rPr>
              <a:t> </a:t>
            </a:r>
            <a:endParaRPr lang="ru-RU" sz="3600" b="0" strike="noStrike" spc="-1">
              <a:latin typeface="Arial"/>
            </a:endParaRPr>
          </a:p>
        </p:txBody>
      </p:sp>
      <p:pic>
        <p:nvPicPr>
          <p:cNvPr id="225" name="Google Shape;256;p26"/>
          <p:cNvPicPr/>
          <p:nvPr/>
        </p:nvPicPr>
        <p:blipFill>
          <a:blip r:embed="rId2"/>
          <a:srcRect l="4882" t="4571" r="5439"/>
          <a:stretch/>
        </p:blipFill>
        <p:spPr>
          <a:xfrm>
            <a:off x="2627280" y="2205000"/>
            <a:ext cx="4031280" cy="3932640"/>
          </a:xfrm>
          <a:prstGeom prst="rect">
            <a:avLst/>
          </a:prstGeom>
          <a:ln w="0">
            <a:noFill/>
          </a:ln>
        </p:spPr>
      </p:pic>
      <p:sp>
        <p:nvSpPr>
          <p:cNvPr id="226" name="Google Shape;257;p26"/>
          <p:cNvSpPr/>
          <p:nvPr/>
        </p:nvSpPr>
        <p:spPr>
          <a:xfrm>
            <a:off x="2700360" y="5300640"/>
            <a:ext cx="3886560" cy="69984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0" strike="noStrike" spc="-1">
                <a:solidFill>
                  <a:srgbClr val="0B2445"/>
                </a:solidFill>
                <a:latin typeface="Arial"/>
                <a:ea typeface="Arial"/>
              </a:rPr>
              <a:t>Телескопические очки 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0" strike="noStrike" spc="-1">
                <a:solidFill>
                  <a:srgbClr val="0B2445"/>
                </a:solidFill>
                <a:latin typeface="Arial"/>
                <a:ea typeface="Arial"/>
              </a:rPr>
              <a:t>для слабовидящих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180360" y="257453"/>
            <a:ext cx="8963640" cy="575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44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44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 dirty="0">
                <a:solidFill>
                  <a:srgbClr val="EAE2AA"/>
                </a:solidFill>
                <a:latin typeface="Arial"/>
                <a:ea typeface="Arial"/>
              </a:rPr>
              <a:t>                              </a:t>
            </a:r>
            <a:r>
              <a:rPr lang="en-US" sz="2800" b="1" strike="noStrike" spc="-1" dirty="0">
                <a:solidFill>
                  <a:srgbClr val="EAE2AA"/>
                </a:solidFill>
                <a:latin typeface="Nunito"/>
                <a:ea typeface="Nunito"/>
              </a:rPr>
              <a:t>ОБУЧЕНИЕ 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en-US" sz="2400" b="1" strike="noStrike" spc="-1" dirty="0">
                <a:solidFill>
                  <a:srgbClr val="EAE2AA"/>
                </a:solidFill>
                <a:latin typeface="Nunito"/>
                <a:ea typeface="Nunito"/>
              </a:rPr>
              <a:t>                     ДЕТЕЙ С НАРУШЕНИЯМИ ЗРЕНИЯ</a:t>
            </a:r>
            <a:r>
              <a:rPr dirty="0"/>
              <a:t/>
            </a:r>
            <a:br>
              <a:rPr dirty="0"/>
            </a:br>
            <a:r>
              <a:rPr lang="en-US" sz="2800" b="1" strike="noStrike" spc="-1" dirty="0">
                <a:solidFill>
                  <a:srgbClr val="EAE2AA"/>
                </a:solidFill>
                <a:latin typeface="Nunito"/>
                <a:ea typeface="Nunito"/>
              </a:rPr>
              <a:t>     </a:t>
            </a:r>
            <a:r>
              <a:rPr lang="en-US" sz="2800" b="1" strike="noStrike" spc="-1" dirty="0" err="1">
                <a:solidFill>
                  <a:srgbClr val="FFFF00"/>
                </a:solidFill>
                <a:latin typeface="Arial"/>
                <a:ea typeface="Arial"/>
              </a:rPr>
              <a:t>Педагог</a:t>
            </a:r>
            <a:r>
              <a:rPr lang="en-US" sz="2800" b="1" strike="noStrike" spc="-1" dirty="0">
                <a:solidFill>
                  <a:srgbClr val="FFFF00"/>
                </a:solidFill>
                <a:latin typeface="Arial"/>
                <a:ea typeface="Arial"/>
              </a:rPr>
              <a:t> </a:t>
            </a:r>
            <a:r>
              <a:rPr lang="en-US" sz="2800" b="1" strike="noStrike" spc="-1" dirty="0" err="1">
                <a:solidFill>
                  <a:srgbClr val="FFFF00"/>
                </a:solidFill>
                <a:latin typeface="Arial"/>
                <a:ea typeface="Arial"/>
              </a:rPr>
              <a:t>должен</a:t>
            </a:r>
            <a:r>
              <a:rPr lang="en-US" sz="2800" b="1" strike="noStrike" spc="-1" dirty="0">
                <a:solidFill>
                  <a:srgbClr val="FFFF00"/>
                </a:solidFill>
                <a:latin typeface="Arial"/>
                <a:ea typeface="Arial"/>
              </a:rPr>
              <a:t> </a:t>
            </a:r>
            <a:r>
              <a:rPr lang="en-US" sz="2800" b="1" strike="noStrike" spc="-1" dirty="0" err="1">
                <a:solidFill>
                  <a:srgbClr val="FFFF00"/>
                </a:solidFill>
                <a:latin typeface="Arial"/>
                <a:ea typeface="Arial"/>
              </a:rPr>
              <a:t>соблюдать</a:t>
            </a:r>
            <a:r>
              <a:rPr lang="en-US" sz="2800" b="1" strike="noStrike" spc="-1" dirty="0">
                <a:solidFill>
                  <a:srgbClr val="FFFF00"/>
                </a:solidFill>
                <a:latin typeface="Arial"/>
                <a:ea typeface="Arial"/>
              </a:rPr>
              <a:t> </a:t>
            </a:r>
            <a:r>
              <a:rPr lang="en-US" sz="2800" b="1" strike="noStrike" spc="-1" dirty="0" err="1">
                <a:solidFill>
                  <a:srgbClr val="FFFF00"/>
                </a:solidFill>
                <a:latin typeface="Arial"/>
                <a:ea typeface="Arial"/>
              </a:rPr>
              <a:t>следующие</a:t>
            </a:r>
            <a:r>
              <a:rPr lang="en-US" sz="2800" b="1" strike="noStrike" spc="-1" dirty="0">
                <a:solidFill>
                  <a:srgbClr val="FFFF00"/>
                </a:solidFill>
                <a:latin typeface="Arial"/>
                <a:ea typeface="Arial"/>
              </a:rPr>
              <a:t> </a:t>
            </a:r>
            <a:r>
              <a:rPr lang="en-US" sz="2800" b="1" i="1" u="sng" strike="noStrike" spc="-1" dirty="0" err="1">
                <a:solidFill>
                  <a:srgbClr val="FFFF00"/>
                </a:solidFill>
                <a:uFillTx/>
                <a:latin typeface="Arial"/>
                <a:ea typeface="Arial"/>
              </a:rPr>
              <a:t>правила</a:t>
            </a:r>
            <a:r>
              <a:rPr lang="en-US" sz="2800" b="1" strike="noStrike" spc="-1" dirty="0">
                <a:solidFill>
                  <a:srgbClr val="FFFF00"/>
                </a:solidFill>
                <a:latin typeface="Arial"/>
                <a:ea typeface="Arial"/>
              </a:rPr>
              <a:t>:</a:t>
            </a:r>
            <a:endParaRPr lang="ru-RU" sz="2800" b="0" strike="noStrike" spc="-1" dirty="0">
              <a:latin typeface="Arial"/>
            </a:endParaRPr>
          </a:p>
        </p:txBody>
      </p:sp>
      <p:grpSp>
        <p:nvGrpSpPr>
          <p:cNvPr id="228" name="Google Shape;304;p1"/>
          <p:cNvGrpSpPr/>
          <p:nvPr/>
        </p:nvGrpSpPr>
        <p:grpSpPr>
          <a:xfrm>
            <a:off x="1332000" y="2276640"/>
            <a:ext cx="6768360" cy="551520"/>
            <a:chOff x="1332000" y="2276640"/>
            <a:chExt cx="6768360" cy="551520"/>
          </a:xfrm>
        </p:grpSpPr>
        <p:sp>
          <p:nvSpPr>
            <p:cNvPr id="229" name="Google Shape;305;p1"/>
            <p:cNvSpPr/>
            <p:nvPr/>
          </p:nvSpPr>
          <p:spPr>
            <a:xfrm>
              <a:off x="1332000" y="2276640"/>
              <a:ext cx="6768360" cy="551520"/>
            </a:xfrm>
            <a:prstGeom prst="roundRect">
              <a:avLst>
                <a:gd name="adj" fmla="val 10800"/>
              </a:avLst>
            </a:prstGeom>
            <a:gradFill rotWithShape="0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" name="Google Shape;306;p1"/>
            <p:cNvSpPr/>
            <p:nvPr/>
          </p:nvSpPr>
          <p:spPr>
            <a:xfrm>
              <a:off x="1453680" y="2324160"/>
              <a:ext cx="6566760" cy="456120"/>
            </a:xfrm>
            <a:prstGeom prst="roundRect">
              <a:avLst>
                <a:gd name="adj" fmla="val 10800"/>
              </a:avLst>
            </a:prstGeom>
            <a:gradFill rotWithShape="0">
              <a:gsLst>
                <a:gs pos="0">
                  <a:srgbClr val="51B9F3">
                    <a:alpha val="49019"/>
                  </a:srgbClr>
                </a:gs>
                <a:gs pos="100000">
                  <a:srgbClr val="1E52B0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" name="Google Shape;307;p1"/>
            <p:cNvSpPr/>
            <p:nvPr/>
          </p:nvSpPr>
          <p:spPr>
            <a:xfrm>
              <a:off x="1650600" y="2324160"/>
              <a:ext cx="5839200" cy="455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400" b="1" strike="noStrike" spc="-1" dirty="0" err="1">
                  <a:solidFill>
                    <a:srgbClr val="040414"/>
                  </a:solidFill>
                  <a:latin typeface="Arial"/>
                  <a:ea typeface="Arial"/>
                </a:rPr>
                <a:t>Следить</a:t>
              </a:r>
              <a:r>
                <a:rPr lang="en-US" sz="2400" b="1" strike="noStrike" spc="-1" dirty="0">
                  <a:solidFill>
                    <a:srgbClr val="040414"/>
                  </a:solidFill>
                  <a:latin typeface="Arial"/>
                  <a:ea typeface="Arial"/>
                </a:rPr>
                <a:t> </a:t>
              </a:r>
              <a:r>
                <a:rPr lang="en-US" sz="2400" b="1" strike="noStrike" spc="-1" dirty="0" err="1">
                  <a:solidFill>
                    <a:srgbClr val="040414"/>
                  </a:solidFill>
                  <a:latin typeface="Arial"/>
                  <a:ea typeface="Arial"/>
                </a:rPr>
                <a:t>за</a:t>
              </a:r>
              <a:r>
                <a:rPr lang="en-US" sz="2400" b="1" strike="noStrike" spc="-1" dirty="0">
                  <a:solidFill>
                    <a:srgbClr val="040414"/>
                  </a:solidFill>
                  <a:latin typeface="Arial"/>
                  <a:ea typeface="Arial"/>
                </a:rPr>
                <a:t> </a:t>
              </a:r>
              <a:r>
                <a:rPr lang="en-US" sz="2400" b="1" strike="noStrike" spc="-1" dirty="0" err="1">
                  <a:solidFill>
                    <a:srgbClr val="040414"/>
                  </a:solidFill>
                  <a:latin typeface="Arial"/>
                  <a:ea typeface="Arial"/>
                </a:rPr>
                <a:t>ношением</a:t>
              </a:r>
              <a:r>
                <a:rPr lang="en-US" sz="2400" b="1" strike="noStrike" spc="-1" dirty="0">
                  <a:solidFill>
                    <a:srgbClr val="040414"/>
                  </a:solidFill>
                  <a:latin typeface="Arial"/>
                  <a:ea typeface="Arial"/>
                </a:rPr>
                <a:t> </a:t>
              </a:r>
              <a:r>
                <a:rPr lang="en-US" sz="2400" b="1" strike="noStrike" spc="-1" dirty="0" err="1">
                  <a:solidFill>
                    <a:srgbClr val="040414"/>
                  </a:solidFill>
                  <a:latin typeface="Arial"/>
                  <a:ea typeface="Arial"/>
                </a:rPr>
                <a:t>очков</a:t>
              </a:r>
              <a:endParaRPr lang="ru-RU" sz="2400" b="0" strike="noStrike" spc="-1" dirty="0">
                <a:latin typeface="Arial"/>
              </a:endParaRPr>
            </a:p>
          </p:txBody>
        </p:sp>
      </p:grpSp>
      <p:grpSp>
        <p:nvGrpSpPr>
          <p:cNvPr id="232" name="Google Shape;308;p1"/>
          <p:cNvGrpSpPr/>
          <p:nvPr/>
        </p:nvGrpSpPr>
        <p:grpSpPr>
          <a:xfrm>
            <a:off x="1187280" y="2924280"/>
            <a:ext cx="7128360" cy="551520"/>
            <a:chOff x="1187280" y="2924280"/>
            <a:chExt cx="7128360" cy="551520"/>
          </a:xfrm>
        </p:grpSpPr>
        <p:sp>
          <p:nvSpPr>
            <p:cNvPr id="233" name="Google Shape;309;p1"/>
            <p:cNvSpPr/>
            <p:nvPr/>
          </p:nvSpPr>
          <p:spPr>
            <a:xfrm>
              <a:off x="1187280" y="2924280"/>
              <a:ext cx="7128360" cy="551520"/>
            </a:xfrm>
            <a:prstGeom prst="roundRect">
              <a:avLst>
                <a:gd name="adj" fmla="val 10800"/>
              </a:avLst>
            </a:prstGeom>
            <a:gradFill rotWithShape="0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" name="Google Shape;310;p1"/>
            <p:cNvSpPr/>
            <p:nvPr/>
          </p:nvSpPr>
          <p:spPr>
            <a:xfrm>
              <a:off x="1315440" y="2971800"/>
              <a:ext cx="6916320" cy="456120"/>
            </a:xfrm>
            <a:prstGeom prst="roundRect">
              <a:avLst>
                <a:gd name="adj" fmla="val 10800"/>
              </a:avLst>
            </a:prstGeom>
            <a:gradFill rotWithShape="0">
              <a:gsLst>
                <a:gs pos="0">
                  <a:srgbClr val="51B9F3">
                    <a:alpha val="49019"/>
                  </a:srgbClr>
                </a:gs>
                <a:gs pos="100000">
                  <a:srgbClr val="1E52B0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" name="Google Shape;311;p1"/>
            <p:cNvSpPr/>
            <p:nvPr/>
          </p:nvSpPr>
          <p:spPr>
            <a:xfrm>
              <a:off x="1522800" y="2949480"/>
              <a:ext cx="6149520" cy="455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400" b="1" strike="noStrike" spc="-1">
                  <a:solidFill>
                    <a:srgbClr val="040414"/>
                  </a:solidFill>
                  <a:latin typeface="Arial"/>
                  <a:ea typeface="Arial"/>
                </a:rPr>
                <a:t>Посадить ребенка за первую парту</a:t>
              </a:r>
              <a:endParaRPr lang="ru-RU" sz="2400" b="0" strike="noStrike" spc="-1">
                <a:latin typeface="Arial"/>
              </a:endParaRPr>
            </a:p>
          </p:txBody>
        </p:sp>
      </p:grpSp>
      <p:grpSp>
        <p:nvGrpSpPr>
          <p:cNvPr id="236" name="Google Shape;312;p1"/>
          <p:cNvGrpSpPr/>
          <p:nvPr/>
        </p:nvGrpSpPr>
        <p:grpSpPr>
          <a:xfrm>
            <a:off x="1187640" y="3573720"/>
            <a:ext cx="7200360" cy="853200"/>
            <a:chOff x="1187640" y="3573720"/>
            <a:chExt cx="7200360" cy="853200"/>
          </a:xfrm>
        </p:grpSpPr>
        <p:sp>
          <p:nvSpPr>
            <p:cNvPr id="237" name="Google Shape;313;p1"/>
            <p:cNvSpPr/>
            <p:nvPr/>
          </p:nvSpPr>
          <p:spPr>
            <a:xfrm>
              <a:off x="1187640" y="3573720"/>
              <a:ext cx="7200360" cy="853200"/>
            </a:xfrm>
            <a:prstGeom prst="roundRect">
              <a:avLst>
                <a:gd name="adj" fmla="val 10800"/>
              </a:avLst>
            </a:prstGeom>
            <a:gradFill rotWithShape="0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8" name="Google Shape;314;p1"/>
            <p:cNvSpPr/>
            <p:nvPr/>
          </p:nvSpPr>
          <p:spPr>
            <a:xfrm>
              <a:off x="1316880" y="3647160"/>
              <a:ext cx="6985800" cy="705600"/>
            </a:xfrm>
            <a:prstGeom prst="roundRect">
              <a:avLst>
                <a:gd name="adj" fmla="val 10800"/>
              </a:avLst>
            </a:prstGeom>
            <a:gradFill rotWithShape="0">
              <a:gsLst>
                <a:gs pos="0">
                  <a:srgbClr val="51B9F3">
                    <a:alpha val="49019"/>
                  </a:srgbClr>
                </a:gs>
                <a:gs pos="100000">
                  <a:srgbClr val="1E52B0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" name="Google Shape;315;p1"/>
            <p:cNvSpPr/>
            <p:nvPr/>
          </p:nvSpPr>
          <p:spPr>
            <a:xfrm>
              <a:off x="1526400" y="3647160"/>
              <a:ext cx="6211800" cy="66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400" b="1" strike="noStrike" spc="-1">
                  <a:solidFill>
                    <a:srgbClr val="040414"/>
                  </a:solidFill>
                  <a:latin typeface="Arial"/>
                  <a:ea typeface="Arial"/>
                </a:rPr>
                <a:t>Соблюдать режим зрительной работы: </a:t>
              </a:r>
              <a:r>
                <a:rPr lang="en-US" sz="1400" b="1" strike="noStrike" spc="-1">
                  <a:solidFill>
                    <a:srgbClr val="040414"/>
                  </a:solidFill>
                  <a:latin typeface="Arial"/>
                  <a:ea typeface="Arial"/>
                </a:rPr>
                <a:t>10-15 мин. непрерывного чтения или письма - перерыв</a:t>
              </a:r>
              <a:endParaRPr lang="ru-RU" sz="1400" b="0" strike="noStrike" spc="-1">
                <a:latin typeface="Arial"/>
              </a:endParaRPr>
            </a:p>
          </p:txBody>
        </p:sp>
      </p:grpSp>
      <p:grpSp>
        <p:nvGrpSpPr>
          <p:cNvPr id="240" name="Google Shape;316;p1"/>
          <p:cNvGrpSpPr/>
          <p:nvPr/>
        </p:nvGrpSpPr>
        <p:grpSpPr>
          <a:xfrm>
            <a:off x="1042920" y="4427640"/>
            <a:ext cx="7416000" cy="1292040"/>
            <a:chOff x="1042920" y="4427640"/>
            <a:chExt cx="7416000" cy="1292040"/>
          </a:xfrm>
        </p:grpSpPr>
        <p:sp>
          <p:nvSpPr>
            <p:cNvPr id="241" name="Google Shape;317;p1"/>
            <p:cNvSpPr/>
            <p:nvPr/>
          </p:nvSpPr>
          <p:spPr>
            <a:xfrm>
              <a:off x="1042920" y="4427640"/>
              <a:ext cx="7416000" cy="1217520"/>
            </a:xfrm>
            <a:prstGeom prst="roundRect">
              <a:avLst>
                <a:gd name="adj" fmla="val 10800"/>
              </a:avLst>
            </a:prstGeom>
            <a:gradFill rotWithShape="0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2" name="Google Shape;318;p1"/>
            <p:cNvSpPr/>
            <p:nvPr/>
          </p:nvSpPr>
          <p:spPr>
            <a:xfrm>
              <a:off x="1176120" y="4532400"/>
              <a:ext cx="7195320" cy="1007280"/>
            </a:xfrm>
            <a:prstGeom prst="roundRect">
              <a:avLst>
                <a:gd name="adj" fmla="val 10800"/>
              </a:avLst>
            </a:prstGeom>
            <a:gradFill rotWithShape="0">
              <a:gsLst>
                <a:gs pos="0">
                  <a:srgbClr val="51B9F3">
                    <a:alpha val="49019"/>
                  </a:srgbClr>
                </a:gs>
                <a:gs pos="100000">
                  <a:srgbClr val="1E52B0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3" name="Google Shape;319;p1"/>
            <p:cNvSpPr/>
            <p:nvPr/>
          </p:nvSpPr>
          <p:spPr>
            <a:xfrm>
              <a:off x="1392120" y="4532400"/>
              <a:ext cx="6923520" cy="1187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400" b="1" strike="noStrike" spc="-1">
                  <a:solidFill>
                    <a:srgbClr val="040414"/>
                  </a:solidFill>
                  <a:latin typeface="Arial"/>
                  <a:ea typeface="Arial"/>
                </a:rPr>
                <a:t>Чередовать виды деятельности, проводить гимнастику для глаз, оптимально использовать наглядность</a:t>
              </a:r>
              <a:endParaRPr lang="ru-RU" sz="2400" b="0" strike="noStrike" spc="-1">
                <a:latin typeface="Arial"/>
              </a:endParaRPr>
            </a:p>
          </p:txBody>
        </p:sp>
      </p:grpSp>
      <p:grpSp>
        <p:nvGrpSpPr>
          <p:cNvPr id="244" name="Google Shape;320;p1"/>
          <p:cNvGrpSpPr/>
          <p:nvPr/>
        </p:nvGrpSpPr>
        <p:grpSpPr>
          <a:xfrm>
            <a:off x="1042920" y="5805360"/>
            <a:ext cx="7416000" cy="893880"/>
            <a:chOff x="1042920" y="5805360"/>
            <a:chExt cx="7416000" cy="893880"/>
          </a:xfrm>
        </p:grpSpPr>
        <p:sp>
          <p:nvSpPr>
            <p:cNvPr id="245" name="Google Shape;321;p1"/>
            <p:cNvSpPr/>
            <p:nvPr/>
          </p:nvSpPr>
          <p:spPr>
            <a:xfrm>
              <a:off x="1042920" y="5805360"/>
              <a:ext cx="7416000" cy="835200"/>
            </a:xfrm>
            <a:prstGeom prst="roundRect">
              <a:avLst>
                <a:gd name="adj" fmla="val 10800"/>
              </a:avLst>
            </a:prstGeom>
            <a:gradFill rotWithShape="0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" name="Google Shape;322;p1"/>
            <p:cNvSpPr/>
            <p:nvPr/>
          </p:nvSpPr>
          <p:spPr>
            <a:xfrm>
              <a:off x="1176120" y="5877720"/>
              <a:ext cx="7195320" cy="690840"/>
            </a:xfrm>
            <a:prstGeom prst="roundRect">
              <a:avLst>
                <a:gd name="adj" fmla="val 10800"/>
              </a:avLst>
            </a:prstGeom>
            <a:gradFill rotWithShape="0">
              <a:gsLst>
                <a:gs pos="0">
                  <a:srgbClr val="51B9F3">
                    <a:alpha val="49019"/>
                  </a:srgbClr>
                </a:gs>
                <a:gs pos="100000">
                  <a:srgbClr val="1E52B0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7" name="Google Shape;323;p1"/>
            <p:cNvSpPr/>
            <p:nvPr/>
          </p:nvSpPr>
          <p:spPr>
            <a:xfrm>
              <a:off x="1392120" y="5877720"/>
              <a:ext cx="6707880" cy="821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400" b="1" strike="noStrike" spc="-1">
                  <a:solidFill>
                    <a:srgbClr val="040414"/>
                  </a:solidFill>
                  <a:latin typeface="Arial"/>
                  <a:ea typeface="Arial"/>
                </a:rPr>
                <a:t>Осуществлять тесную связь с родителями и медработником </a:t>
              </a:r>
              <a:endParaRPr lang="ru-RU" sz="2400" b="0" strike="noStrike" spc="-1">
                <a:latin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380880" y="533520"/>
            <a:ext cx="8152200" cy="456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r>
              <a:rPr lang="en-US" sz="3200" b="1" strike="noStrike" spc="-1">
                <a:solidFill>
                  <a:srgbClr val="EAE2AA"/>
                </a:solidFill>
                <a:latin typeface="Arial"/>
                <a:ea typeface="Arial"/>
              </a:rPr>
              <a:t>ПРОФИЛАКТИКА ЗРИТЕЛЬНЫХ НАРУШЕНИЙ</a:t>
            </a:r>
            <a:endParaRPr lang="ru-RU" sz="3200" b="0" strike="noStrike" spc="-1">
              <a:latin typeface="Arial"/>
            </a:endParaRPr>
          </a:p>
        </p:txBody>
      </p:sp>
      <p:pic>
        <p:nvPicPr>
          <p:cNvPr id="249" name="Google Shape;288;p28" descr="сладкий перец"/>
          <p:cNvPicPr/>
          <p:nvPr/>
        </p:nvPicPr>
        <p:blipFill>
          <a:blip r:embed="rId2"/>
          <a:stretch/>
        </p:blipFill>
        <p:spPr>
          <a:xfrm>
            <a:off x="179280" y="1268280"/>
            <a:ext cx="2327760" cy="2591280"/>
          </a:xfrm>
          <a:prstGeom prst="rect">
            <a:avLst/>
          </a:prstGeom>
          <a:ln w="9525">
            <a:solidFill>
              <a:srgbClr val="2F7ADF"/>
            </a:solidFill>
            <a:miter/>
          </a:ln>
        </p:spPr>
      </p:pic>
      <p:pic>
        <p:nvPicPr>
          <p:cNvPr id="250" name="Google Shape;289;p28" descr="абрикос"/>
          <p:cNvPicPr/>
          <p:nvPr/>
        </p:nvPicPr>
        <p:blipFill>
          <a:blip r:embed="rId3"/>
          <a:stretch/>
        </p:blipFill>
        <p:spPr>
          <a:xfrm>
            <a:off x="755640" y="3284640"/>
            <a:ext cx="2167200" cy="2412000"/>
          </a:xfrm>
          <a:prstGeom prst="rect">
            <a:avLst/>
          </a:prstGeom>
          <a:ln w="9525">
            <a:solidFill>
              <a:srgbClr val="2F7ADF"/>
            </a:solidFill>
            <a:miter/>
          </a:ln>
        </p:spPr>
      </p:pic>
      <p:pic>
        <p:nvPicPr>
          <p:cNvPr id="251" name="Google Shape;290;p28" descr="зелень"/>
          <p:cNvPicPr/>
          <p:nvPr/>
        </p:nvPicPr>
        <p:blipFill>
          <a:blip r:embed="rId4"/>
          <a:stretch/>
        </p:blipFill>
        <p:spPr>
          <a:xfrm>
            <a:off x="1979640" y="4743360"/>
            <a:ext cx="2404080" cy="2113560"/>
          </a:xfrm>
          <a:prstGeom prst="rect">
            <a:avLst/>
          </a:prstGeom>
          <a:ln w="9525">
            <a:solidFill>
              <a:srgbClr val="2F7ADF"/>
            </a:solidFill>
            <a:miter/>
          </a:ln>
        </p:spPr>
      </p:pic>
      <p:pic>
        <p:nvPicPr>
          <p:cNvPr id="252" name="Google Shape;291;p28" descr="книга"/>
          <p:cNvPicPr/>
          <p:nvPr/>
        </p:nvPicPr>
        <p:blipFill>
          <a:blip r:embed="rId5"/>
          <a:stretch/>
        </p:blipFill>
        <p:spPr>
          <a:xfrm>
            <a:off x="3059280" y="1484280"/>
            <a:ext cx="3454920" cy="2197440"/>
          </a:xfrm>
          <a:prstGeom prst="rect">
            <a:avLst/>
          </a:prstGeom>
          <a:ln w="9525">
            <a:solidFill>
              <a:srgbClr val="2F7ADF"/>
            </a:solidFill>
            <a:miter/>
          </a:ln>
        </p:spPr>
      </p:pic>
      <p:pic>
        <p:nvPicPr>
          <p:cNvPr id="253" name="Google Shape;292;p28" descr="911"/>
          <p:cNvPicPr/>
          <p:nvPr/>
        </p:nvPicPr>
        <p:blipFill>
          <a:blip r:embed="rId6"/>
          <a:stretch/>
        </p:blipFill>
        <p:spPr>
          <a:xfrm>
            <a:off x="6732720" y="1484280"/>
            <a:ext cx="2196000" cy="2446920"/>
          </a:xfrm>
          <a:prstGeom prst="rect">
            <a:avLst/>
          </a:prstGeom>
          <a:ln w="9525">
            <a:solidFill>
              <a:srgbClr val="2F7ADF"/>
            </a:solidFill>
            <a:miter/>
          </a:ln>
        </p:spPr>
      </p:pic>
      <p:pic>
        <p:nvPicPr>
          <p:cNvPr id="254" name="Google Shape;293;p28" descr="телевизор"/>
          <p:cNvPicPr/>
          <p:nvPr/>
        </p:nvPicPr>
        <p:blipFill>
          <a:blip r:embed="rId7"/>
          <a:stretch/>
        </p:blipFill>
        <p:spPr>
          <a:xfrm>
            <a:off x="6227640" y="3500280"/>
            <a:ext cx="2264400" cy="2520000"/>
          </a:xfrm>
          <a:prstGeom prst="rect">
            <a:avLst/>
          </a:prstGeom>
          <a:ln w="0">
            <a:noFill/>
          </a:ln>
        </p:spPr>
      </p:pic>
      <p:pic>
        <p:nvPicPr>
          <p:cNvPr id="255" name="Google Shape;294;p28" descr="Первая помощь при попадании инородных тел. Фото с сайта z.about.com"/>
          <p:cNvPicPr/>
          <p:nvPr/>
        </p:nvPicPr>
        <p:blipFill>
          <a:blip r:embed="rId8"/>
          <a:stretch/>
        </p:blipFill>
        <p:spPr>
          <a:xfrm>
            <a:off x="4859280" y="5313240"/>
            <a:ext cx="2375280" cy="1543680"/>
          </a:xfrm>
          <a:prstGeom prst="rect">
            <a:avLst/>
          </a:prstGeom>
          <a:ln w="9525">
            <a:solidFill>
              <a:srgbClr val="2F7ADF"/>
            </a:solidFill>
            <a:miter/>
          </a:ln>
        </p:spPr>
      </p:pic>
    </p:spTree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380880" y="533520"/>
            <a:ext cx="8152200" cy="456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3600" b="1" strike="noStrike" spc="-1">
                <a:solidFill>
                  <a:srgbClr val="EAE2AA"/>
                </a:solidFill>
                <a:latin typeface="Arial"/>
                <a:ea typeface="Arial"/>
              </a:rPr>
              <a:t>         Литературные источники</a:t>
            </a:r>
            <a:endParaRPr lang="ru-RU" sz="3600" b="0" strike="noStrike" spc="-1"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/>
          </p:nvPr>
        </p:nvSpPr>
        <p:spPr>
          <a:xfrm>
            <a:off x="457200" y="1371600"/>
            <a:ext cx="8152200" cy="495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138600">
              <a:lnSpc>
                <a:spcPct val="100000"/>
              </a:lnSpc>
              <a:tabLst>
                <a:tab pos="0" algn="l"/>
              </a:tabLst>
            </a:pPr>
            <a:endParaRPr lang="ru-RU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F3C7D"/>
              </a:buClr>
              <a:buFont typeface="Noto Sans Symbols"/>
              <a:buChar char="▪"/>
              <a:tabLst>
                <a:tab pos="0" algn="l"/>
              </a:tabLst>
            </a:pPr>
            <a:r>
              <a:rPr lang="en-US" sz="2800" b="0" strike="noStrike" spc="-1">
                <a:solidFill>
                  <a:srgbClr val="FFFFFF"/>
                </a:solidFill>
                <a:latin typeface="Arial"/>
                <a:ea typeface="Arial"/>
              </a:rPr>
              <a:t>Лапшин В.А., Пузанов Б.П. </a:t>
            </a:r>
            <a:r>
              <a:rPr lang="en-US" sz="2800" b="1" strike="noStrike" spc="-1">
                <a:solidFill>
                  <a:srgbClr val="FFFFFF"/>
                </a:solidFill>
                <a:latin typeface="Arial"/>
                <a:ea typeface="Arial"/>
              </a:rPr>
              <a:t>Основы дефектологии.</a:t>
            </a:r>
            <a:r>
              <a:rPr lang="en-US" sz="2800" b="0" strike="noStrike" spc="-1">
                <a:solidFill>
                  <a:srgbClr val="FFFFFF"/>
                </a:solidFill>
                <a:latin typeface="Arial"/>
                <a:ea typeface="Arial"/>
              </a:rPr>
              <a:t> –М., 1991.</a:t>
            </a:r>
            <a:endParaRPr lang="ru-RU" sz="28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F3C7D"/>
              </a:buClr>
              <a:buFont typeface="Noto Sans Symbols"/>
              <a:buChar char="▪"/>
              <a:tabLst>
                <a:tab pos="0" algn="l"/>
              </a:tabLst>
            </a:pPr>
            <a:r>
              <a:rPr lang="en-US" sz="2800" b="1" strike="noStrike" spc="-1">
                <a:solidFill>
                  <a:srgbClr val="FFFFFF"/>
                </a:solidFill>
                <a:latin typeface="Arial"/>
                <a:ea typeface="Arial"/>
              </a:rPr>
              <a:t>Основы специальной психологии</a:t>
            </a:r>
            <a:r>
              <a:rPr lang="en-US" sz="2800" b="0" strike="noStrike" spc="-1">
                <a:solidFill>
                  <a:srgbClr val="FFFFFF"/>
                </a:solidFill>
                <a:latin typeface="Arial"/>
                <a:ea typeface="Arial"/>
              </a:rPr>
              <a:t> /Под ред. Л.В.Кузнецовой.-М.,2005.</a:t>
            </a:r>
            <a:endParaRPr lang="ru-RU" sz="28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F3C7D"/>
              </a:buClr>
              <a:buFont typeface="Noto Sans Symbols"/>
              <a:buChar char="▪"/>
              <a:tabLst>
                <a:tab pos="0" algn="l"/>
              </a:tabLst>
            </a:pPr>
            <a:r>
              <a:rPr lang="en-US" sz="2800" b="1" strike="noStrike" spc="-1">
                <a:solidFill>
                  <a:srgbClr val="FFFFFF"/>
                </a:solidFill>
                <a:latin typeface="Arial"/>
                <a:ea typeface="Arial"/>
              </a:rPr>
              <a:t>Специальная дошкольная педагогика</a:t>
            </a:r>
            <a:r>
              <a:rPr lang="en-US" sz="2800" b="0" strike="noStrike" spc="-1">
                <a:solidFill>
                  <a:srgbClr val="FFFFFF"/>
                </a:solidFill>
                <a:latin typeface="Arial"/>
                <a:ea typeface="Arial"/>
              </a:rPr>
              <a:t> /Под ред. Е.А.Стребелевой.- М., 2001.</a:t>
            </a:r>
            <a:endParaRPr lang="ru-RU" sz="28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F3C7D"/>
              </a:buClr>
              <a:buFont typeface="Noto Sans Symbols"/>
              <a:buChar char="▪"/>
              <a:tabLst>
                <a:tab pos="0" algn="l"/>
              </a:tabLst>
            </a:pPr>
            <a:r>
              <a:rPr lang="en-US" sz="2800" b="1" strike="noStrike" spc="-1">
                <a:solidFill>
                  <a:srgbClr val="FFFFFF"/>
                </a:solidFill>
                <a:latin typeface="Arial"/>
                <a:ea typeface="Arial"/>
              </a:rPr>
              <a:t>Специальная педагогика</a:t>
            </a:r>
            <a:r>
              <a:rPr lang="en-US" sz="2800" b="0" strike="noStrike" spc="-1">
                <a:solidFill>
                  <a:srgbClr val="FFFFFF"/>
                </a:solidFill>
                <a:latin typeface="Arial"/>
                <a:ea typeface="Arial"/>
              </a:rPr>
              <a:t> /Под ред. Н.М.Назаровой. –М.,2000.</a:t>
            </a:r>
            <a:endParaRPr lang="ru-RU" sz="2800" b="0" strike="noStrike" spc="-1">
              <a:latin typeface="Arial"/>
            </a:endParaRPr>
          </a:p>
          <a:p>
            <a:pPr marL="343080" indent="-13860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380880" y="533520"/>
            <a:ext cx="8152200" cy="456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3200" b="1" strike="noStrike" spc="-1">
                <a:solidFill>
                  <a:srgbClr val="EAE2AA"/>
                </a:solidFill>
                <a:latin typeface="Arial"/>
                <a:ea typeface="Arial"/>
              </a:rPr>
              <a:t>ОСНОВНЫЕ ПОНЯТИЯ,  «ЗРЕНИЕ»</a:t>
            </a:r>
            <a:endParaRPr lang="ru-RU" sz="32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324000" y="1125360"/>
            <a:ext cx="8640000" cy="5542200"/>
          </a:xfrm>
          <a:prstGeom prst="rect">
            <a:avLst/>
          </a:prstGeom>
          <a:noFill/>
          <a:ln w="9360">
            <a:solidFill>
              <a:srgbClr val="04040C"/>
            </a:solidFill>
            <a:miter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FFFFFF"/>
                </a:solidFill>
                <a:latin typeface="Arial"/>
                <a:ea typeface="Arial"/>
              </a:rPr>
              <a:t>ЗРЕНИЕ - </a:t>
            </a:r>
            <a:r>
              <a:rPr lang="en-US" sz="2400" b="1" strike="noStrike" spc="-1">
                <a:solidFill>
                  <a:srgbClr val="FFFFFF"/>
                </a:solidFill>
                <a:latin typeface="Arial"/>
                <a:ea typeface="Arial"/>
              </a:rPr>
              <a:t>это способность ощущать и воспринимать окружающую действительность посредством зрительного анализатора. Оно является определяющим в формировании представлений о реально существующих предметах и явлениях.</a:t>
            </a:r>
            <a:r>
              <a:rPr lang="en-US" sz="2400" b="0" strike="noStrike" spc="-1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ru-RU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FFFFFF"/>
                </a:solidFill>
                <a:latin typeface="Arial"/>
                <a:ea typeface="Arial"/>
              </a:rPr>
              <a:t>Орган зрения позволяет получить до 90% информации об окружающем мире.</a:t>
            </a:r>
            <a:endParaRPr lang="ru-RU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ru-RU" sz="2800" b="0" strike="noStrike" spc="-1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281"/>
              </a:spcBef>
              <a:tabLst>
                <a:tab pos="0" algn="l"/>
              </a:tabLst>
            </a:pPr>
            <a:r>
              <a:rPr lang="en-US" sz="1400" b="1" strike="noStrike" spc="-1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124" name="Google Shape;102;p15"/>
          <p:cNvPicPr/>
          <p:nvPr/>
        </p:nvPicPr>
        <p:blipFill>
          <a:blip r:embed="rId2"/>
          <a:stretch/>
        </p:blipFill>
        <p:spPr>
          <a:xfrm>
            <a:off x="826920" y="3251160"/>
            <a:ext cx="2880360" cy="1681560"/>
          </a:xfrm>
          <a:prstGeom prst="rect">
            <a:avLst/>
          </a:prstGeom>
          <a:ln w="0">
            <a:noFill/>
          </a:ln>
          <a:effectLst>
            <a:outerShdw blurRad="63360">
              <a:schemeClr val="dk1">
                <a:alpha val="49800"/>
              </a:schemeClr>
            </a:outerShdw>
          </a:effectLst>
        </p:spPr>
      </p:pic>
      <p:pic>
        <p:nvPicPr>
          <p:cNvPr id="125" name="Google Shape;103;p15"/>
          <p:cNvPicPr/>
          <p:nvPr/>
        </p:nvPicPr>
        <p:blipFill>
          <a:blip r:embed="rId3"/>
          <a:stretch/>
        </p:blipFill>
        <p:spPr>
          <a:xfrm>
            <a:off x="5580000" y="3203640"/>
            <a:ext cx="2662920" cy="1775160"/>
          </a:xfrm>
          <a:prstGeom prst="rect">
            <a:avLst/>
          </a:prstGeom>
          <a:ln w="0">
            <a:noFill/>
          </a:ln>
          <a:effectLst>
            <a:outerShdw blurRad="63360">
              <a:schemeClr val="dk1">
                <a:alpha val="498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/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/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500"/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-430320" y="259970"/>
            <a:ext cx="8963640" cy="5831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196920">
              <a:lnSpc>
                <a:spcPct val="90000"/>
              </a:lnSpc>
              <a:tabLst>
                <a:tab pos="0" algn="l"/>
              </a:tabLst>
            </a:pPr>
            <a:endParaRPr lang="ru-RU" sz="3200" b="0" strike="noStrike" spc="-1" dirty="0">
              <a:latin typeface="Arial"/>
            </a:endParaRPr>
          </a:p>
          <a:p>
            <a:pPr marL="343080" indent="-343080" algn="ctr">
              <a:lnSpc>
                <a:spcPct val="90000"/>
              </a:lnSpc>
              <a:spcBef>
                <a:spcPts val="519"/>
              </a:spcBef>
              <a:buClr>
                <a:srgbClr val="0F3C7D"/>
              </a:buClr>
              <a:buFont typeface="Noto Sans Symbols"/>
              <a:buChar char="▪"/>
              <a:tabLst>
                <a:tab pos="0" algn="l"/>
              </a:tabLst>
            </a:pPr>
            <a:r>
              <a:rPr lang="en-US" sz="26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ru-RU" sz="2600" b="0" strike="noStrike" spc="-1" dirty="0">
              <a:latin typeface="Arial"/>
            </a:endParaRPr>
          </a:p>
          <a:p>
            <a:pPr marL="343080" indent="-343080" algn="ctr">
              <a:lnSpc>
                <a:spcPct val="90000"/>
              </a:lnSpc>
              <a:spcBef>
                <a:spcPts val="519"/>
              </a:spcBef>
              <a:buClr>
                <a:srgbClr val="0F3C7D"/>
              </a:buClr>
              <a:buFont typeface="Noto Sans Symbols"/>
              <a:buChar char="▪"/>
              <a:tabLst>
                <a:tab pos="0" algn="l"/>
              </a:tabLst>
            </a:pPr>
            <a:r>
              <a:rPr lang="en-US" sz="26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Наука</a:t>
            </a:r>
            <a:r>
              <a:rPr lang="en-US" sz="26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о </a:t>
            </a:r>
            <a:r>
              <a:rPr lang="en-US" sz="26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воспитании</a:t>
            </a:r>
            <a:r>
              <a:rPr lang="en-US" sz="26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и </a:t>
            </a:r>
            <a:r>
              <a:rPr lang="en-US" sz="26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обучении</a:t>
            </a:r>
            <a:r>
              <a:rPr lang="en-US" sz="26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ru-RU" sz="2600" b="0" strike="noStrike" spc="-1" dirty="0">
              <a:latin typeface="Arial"/>
            </a:endParaRPr>
          </a:p>
          <a:p>
            <a:pPr marL="343080" indent="-343080" algn="ctr">
              <a:lnSpc>
                <a:spcPct val="90000"/>
              </a:lnSpc>
              <a:spcBef>
                <a:spcPts val="519"/>
              </a:spcBef>
              <a:buClr>
                <a:srgbClr val="0F3C7D"/>
              </a:buClr>
              <a:buFont typeface="Noto Sans Symbols"/>
              <a:buChar char="▪"/>
              <a:tabLst>
                <a:tab pos="0" algn="l"/>
              </a:tabLst>
            </a:pPr>
            <a:r>
              <a:rPr lang="en-US" sz="26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лиц</a:t>
            </a:r>
            <a:r>
              <a:rPr lang="en-US" sz="26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с </a:t>
            </a:r>
            <a:r>
              <a:rPr lang="en-US" sz="26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нарушением</a:t>
            </a:r>
            <a:r>
              <a:rPr lang="en-US" sz="26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6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зрения</a:t>
            </a:r>
            <a:r>
              <a:rPr lang="en-US" sz="26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– </a:t>
            </a:r>
            <a:r>
              <a:rPr lang="en-US" sz="2600" b="1" strike="noStrike" spc="-1" dirty="0" err="1">
                <a:solidFill>
                  <a:srgbClr val="FFFF00"/>
                </a:solidFill>
                <a:latin typeface="Arial"/>
                <a:ea typeface="Arial"/>
              </a:rPr>
              <a:t>тифлопедагогика</a:t>
            </a:r>
            <a:r>
              <a:rPr lang="en-US" sz="2600" b="1" strike="noStrike" spc="-1" dirty="0">
                <a:solidFill>
                  <a:srgbClr val="FFFF00"/>
                </a:solidFill>
                <a:latin typeface="Arial"/>
                <a:ea typeface="Arial"/>
              </a:rPr>
              <a:t>. </a:t>
            </a:r>
            <a:endParaRPr lang="ru-RU" sz="2600" b="0" strike="noStrike" spc="-1" dirty="0"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endParaRPr lang="ru-RU" sz="2600" b="0" strike="noStrike" spc="-1" dirty="0">
              <a:latin typeface="Arial"/>
            </a:endParaRPr>
          </a:p>
          <a:p>
            <a:pPr marL="343080" indent="-343080" algn="ctr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  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Основоположником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тифлопедагогики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является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ru-RU" sz="2400" b="0" strike="noStrike" spc="-1" dirty="0">
              <a:latin typeface="Arial"/>
            </a:endParaRPr>
          </a:p>
          <a:p>
            <a:pPr marL="343080" indent="-343080" algn="ctr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  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французский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педагог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00"/>
                </a:solidFill>
                <a:latin typeface="Arial"/>
                <a:ea typeface="Arial"/>
              </a:rPr>
              <a:t>Гаюи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.</a:t>
            </a:r>
            <a:endParaRPr lang="ru-RU" sz="2400" b="0" strike="noStrike" spc="-1" dirty="0">
              <a:latin typeface="Arial"/>
            </a:endParaRPr>
          </a:p>
          <a:p>
            <a:pPr marL="343080" indent="-16776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endParaRPr lang="ru-RU" sz="2400" b="0" strike="noStrike" spc="-1" dirty="0">
              <a:latin typeface="Arial"/>
            </a:endParaRPr>
          </a:p>
          <a:p>
            <a:pPr marL="343080" indent="-343080" algn="ctr">
              <a:lnSpc>
                <a:spcPct val="90000"/>
              </a:lnSpc>
              <a:spcBef>
                <a:spcPts val="479"/>
              </a:spcBef>
              <a:buClr>
                <a:srgbClr val="0F3C7D"/>
              </a:buClr>
              <a:buFont typeface="Noto Sans Symbols"/>
              <a:buChar char="▪"/>
              <a:tabLst>
                <a:tab pos="0" algn="l"/>
              </a:tabLst>
            </a:pP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Развитие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отечественной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тифлопедагогики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ru-RU" sz="2400" b="0" strike="noStrike" spc="-1" dirty="0">
              <a:latin typeface="Arial"/>
            </a:endParaRPr>
          </a:p>
          <a:p>
            <a:pPr marL="343080" indent="-343080" algn="ctr">
              <a:lnSpc>
                <a:spcPct val="90000"/>
              </a:lnSpc>
              <a:spcBef>
                <a:spcPts val="479"/>
              </a:spcBef>
              <a:buClr>
                <a:srgbClr val="0F3C7D"/>
              </a:buClr>
              <a:buFont typeface="Noto Sans Symbols"/>
              <a:buChar char="▪"/>
              <a:tabLst>
                <a:tab pos="0" algn="l"/>
              </a:tabLst>
            </a:pP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связано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с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именами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ученых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 </a:t>
            </a:r>
            <a:r>
              <a:rPr lang="en-US" sz="2400" b="1" strike="noStrike" spc="-1" dirty="0">
                <a:solidFill>
                  <a:srgbClr val="FFFF00"/>
                </a:solidFill>
                <a:latin typeface="Arial"/>
                <a:ea typeface="Arial"/>
              </a:rPr>
              <a:t>М.И. </a:t>
            </a:r>
            <a:r>
              <a:rPr lang="en-US" sz="2400" b="1" strike="noStrike" spc="-1" dirty="0" err="1">
                <a:solidFill>
                  <a:srgbClr val="FFFF00"/>
                </a:solidFill>
                <a:latin typeface="Arial"/>
                <a:ea typeface="Arial"/>
              </a:rPr>
              <a:t>Земцовой</a:t>
            </a:r>
            <a:r>
              <a:rPr lang="en-US" sz="2400" b="1" strike="noStrike" spc="-1" dirty="0">
                <a:solidFill>
                  <a:srgbClr val="FFFF00"/>
                </a:solidFill>
                <a:latin typeface="Arial"/>
                <a:ea typeface="Arial"/>
              </a:rPr>
              <a:t>, </a:t>
            </a:r>
            <a:endParaRPr lang="ru-RU" sz="2400" b="0" strike="noStrike" spc="-1" dirty="0">
              <a:latin typeface="Arial"/>
            </a:endParaRPr>
          </a:p>
          <a:p>
            <a:pPr marL="343080" indent="-343080" algn="ctr">
              <a:lnSpc>
                <a:spcPct val="90000"/>
              </a:lnSpc>
              <a:spcBef>
                <a:spcPts val="479"/>
              </a:spcBef>
              <a:buClr>
                <a:srgbClr val="0F3C7D"/>
              </a:buClr>
              <a:buFont typeface="Noto Sans Symbols"/>
              <a:buChar char="▪"/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FFFF00"/>
                </a:solidFill>
                <a:latin typeface="Arial"/>
                <a:ea typeface="Arial"/>
              </a:rPr>
              <a:t>Л.И. </a:t>
            </a:r>
            <a:r>
              <a:rPr lang="en-US" sz="2400" b="1" strike="noStrike" spc="-1" dirty="0" err="1">
                <a:solidFill>
                  <a:srgbClr val="FFFF00"/>
                </a:solidFill>
                <a:latin typeface="Arial"/>
                <a:ea typeface="Arial"/>
              </a:rPr>
              <a:t>Солнцевой</a:t>
            </a:r>
            <a:r>
              <a:rPr lang="en-US" sz="2400" b="1" strike="noStrike" spc="-1" dirty="0">
                <a:solidFill>
                  <a:srgbClr val="FFFF00"/>
                </a:solidFill>
                <a:latin typeface="Arial"/>
                <a:ea typeface="Arial"/>
              </a:rPr>
              <a:t>, Б.И. </a:t>
            </a:r>
            <a:r>
              <a:rPr lang="en-US" sz="2400" b="1" strike="noStrike" spc="-1" dirty="0" err="1">
                <a:solidFill>
                  <a:srgbClr val="FFFF00"/>
                </a:solidFill>
                <a:latin typeface="Arial"/>
                <a:ea typeface="Arial"/>
              </a:rPr>
              <a:t>Коваленко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. </a:t>
            </a:r>
            <a:endParaRPr lang="ru-RU" sz="2400" b="0" strike="noStrike" spc="-1" dirty="0"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400"/>
              </a:spcBef>
              <a:tabLst>
                <a:tab pos="0" algn="l"/>
              </a:tabLst>
            </a:pPr>
            <a:endParaRPr lang="ru-RU" sz="2400" b="0" strike="noStrike" spc="-1" dirty="0">
              <a:latin typeface="Arial"/>
            </a:endParaRPr>
          </a:p>
          <a:p>
            <a:pPr marL="343080" indent="-196920">
              <a:lnSpc>
                <a:spcPct val="90000"/>
              </a:lnSpc>
              <a:spcBef>
                <a:spcPts val="400"/>
              </a:spcBef>
              <a:tabLst>
                <a:tab pos="0" algn="l"/>
              </a:tabLst>
            </a:pPr>
            <a:endParaRPr lang="ru-RU" sz="2400" b="0" strike="noStrike" spc="-1" dirty="0">
              <a:latin typeface="Arial"/>
            </a:endParaRPr>
          </a:p>
          <a:p>
            <a:pPr marL="343080" indent="-343080" algn="ctr">
              <a:lnSpc>
                <a:spcPct val="90000"/>
              </a:lnSpc>
              <a:spcBef>
                <a:spcPts val="479"/>
              </a:spcBef>
              <a:buClr>
                <a:srgbClr val="0F3C7D"/>
              </a:buClr>
              <a:buFont typeface="Noto Sans Symbols"/>
              <a:buChar char="▪"/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          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Автором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рельефного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письма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является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ru-RU" sz="2400" b="0" strike="noStrike" spc="-1" dirty="0">
              <a:latin typeface="Arial"/>
            </a:endParaRPr>
          </a:p>
          <a:p>
            <a:pPr marL="343080" indent="-343080" algn="ctr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              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французский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ученый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, «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великий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слепой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» – </a:t>
            </a:r>
            <a:endParaRPr lang="ru-RU" sz="2400" b="0" strike="noStrike" spc="-1" dirty="0">
              <a:latin typeface="Arial"/>
            </a:endParaRPr>
          </a:p>
          <a:p>
            <a:pPr marL="343080" indent="-343080" algn="ctr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         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Луи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2400" b="1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Брайль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Arial"/>
              </a:rPr>
              <a:t>. </a:t>
            </a:r>
            <a:endParaRPr lang="ru-RU" sz="2400" b="0" strike="noStrike" spc="-1" dirty="0">
              <a:latin typeface="Arial"/>
            </a:endParaRPr>
          </a:p>
        </p:txBody>
      </p:sp>
      <p:pic>
        <p:nvPicPr>
          <p:cNvPr id="127" name="Google Shape;109;p16"/>
          <p:cNvPicPr/>
          <p:nvPr/>
        </p:nvPicPr>
        <p:blipFill>
          <a:blip r:embed="rId2"/>
          <a:srcRect l="13411" r="13720" b="5539"/>
          <a:stretch/>
        </p:blipFill>
        <p:spPr>
          <a:xfrm>
            <a:off x="108000" y="4629240"/>
            <a:ext cx="1583280" cy="1823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slow">
    <p:spli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380880" y="533520"/>
            <a:ext cx="8511120" cy="456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3200" b="1" strike="noStrike" spc="-1">
                <a:solidFill>
                  <a:srgbClr val="45B7A1"/>
                </a:solidFill>
                <a:latin typeface="Arial"/>
                <a:ea typeface="Arial"/>
              </a:rPr>
              <a:t>Причины зрительных нарушений</a:t>
            </a:r>
            <a:endParaRPr lang="ru-RU" sz="3200" b="0" strike="noStrike" spc="-1">
              <a:latin typeface="Arial"/>
            </a:endParaRPr>
          </a:p>
        </p:txBody>
      </p:sp>
      <p:sp>
        <p:nvSpPr>
          <p:cNvPr id="129" name="Google Shape;115;p17"/>
          <p:cNvSpPr/>
          <p:nvPr/>
        </p:nvSpPr>
        <p:spPr>
          <a:xfrm>
            <a:off x="4869000" y="1989000"/>
            <a:ext cx="4166280" cy="467892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>
            <a:solidFill>
              <a:srgbClr val="EAE2AA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Google Shape;116;p17"/>
          <p:cNvSpPr/>
          <p:nvPr/>
        </p:nvSpPr>
        <p:spPr>
          <a:xfrm>
            <a:off x="179280" y="1916280"/>
            <a:ext cx="4142160" cy="47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>
            <a:solidFill>
              <a:srgbClr val="EAE2AA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Google Shape;117;p17"/>
          <p:cNvSpPr/>
          <p:nvPr/>
        </p:nvSpPr>
        <p:spPr>
          <a:xfrm>
            <a:off x="289080" y="1916280"/>
            <a:ext cx="314208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A50021"/>
                </a:solidFill>
                <a:latin typeface="Arial"/>
                <a:ea typeface="Arial"/>
              </a:rPr>
              <a:t>Врожденная 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A50021"/>
                </a:solidFill>
                <a:latin typeface="Arial"/>
                <a:ea typeface="Arial"/>
              </a:rPr>
              <a:t>патология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32" name="Google Shape;118;p17"/>
          <p:cNvSpPr/>
          <p:nvPr/>
        </p:nvSpPr>
        <p:spPr>
          <a:xfrm flipH="1">
            <a:off x="4868280" y="3252960"/>
            <a:ext cx="908640" cy="1243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Google Shape;119;p17"/>
          <p:cNvSpPr/>
          <p:nvPr/>
        </p:nvSpPr>
        <p:spPr>
          <a:xfrm rot="1080000" flipH="1">
            <a:off x="4194360" y="2222280"/>
            <a:ext cx="902160" cy="1240560"/>
          </a:xfrm>
          <a:custGeom>
            <a:avLst/>
            <a:gdLst/>
            <a:ahLst/>
            <a:cxnLst/>
            <a:rect l="l" t="t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0">
            <a:gsLst>
              <a:gs pos="0">
                <a:srgbClr val="45B7A1"/>
              </a:gs>
              <a:gs pos="100000">
                <a:srgbClr val="C4E8E1"/>
              </a:gs>
            </a:gsLst>
            <a:lin ang="11874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34" name="Google Shape;120;p17"/>
          <p:cNvGrpSpPr/>
          <p:nvPr/>
        </p:nvGrpSpPr>
        <p:grpSpPr>
          <a:xfrm>
            <a:off x="3132000" y="1125360"/>
            <a:ext cx="2998080" cy="1600920"/>
            <a:chOff x="3132000" y="1125360"/>
            <a:chExt cx="2998080" cy="1600920"/>
          </a:xfrm>
        </p:grpSpPr>
        <p:grpSp>
          <p:nvGrpSpPr>
            <p:cNvPr id="135" name="Google Shape;121;p17"/>
            <p:cNvGrpSpPr/>
            <p:nvPr/>
          </p:nvGrpSpPr>
          <p:grpSpPr>
            <a:xfrm>
              <a:off x="3132000" y="1268280"/>
              <a:ext cx="2998080" cy="1458000"/>
              <a:chOff x="3132000" y="1268280"/>
              <a:chExt cx="2998080" cy="1458000"/>
            </a:xfrm>
          </p:grpSpPr>
          <p:sp>
            <p:nvSpPr>
              <p:cNvPr id="136" name="Google Shape;122;p17"/>
              <p:cNvSpPr/>
              <p:nvPr/>
            </p:nvSpPr>
            <p:spPr>
              <a:xfrm>
                <a:off x="3164760" y="1315080"/>
                <a:ext cx="2965320" cy="1411200"/>
              </a:xfrm>
              <a:prstGeom prst="ellipse">
                <a:avLst/>
              </a:prstGeom>
              <a:gradFill rotWithShape="0">
                <a:gsLst>
                  <a:gs pos="0">
                    <a:srgbClr val="8A52C8"/>
                  </a:gs>
                  <a:gs pos="100000">
                    <a:srgbClr val="432861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7" name="Google Shape;123;p17"/>
              <p:cNvSpPr/>
              <p:nvPr/>
            </p:nvSpPr>
            <p:spPr>
              <a:xfrm>
                <a:off x="3132000" y="1268280"/>
                <a:ext cx="2965320" cy="1411200"/>
              </a:xfrm>
              <a:prstGeom prst="ellipse">
                <a:avLst/>
              </a:prstGeom>
              <a:gradFill rotWithShape="0">
                <a:gsLst>
                  <a:gs pos="0">
                    <a:srgbClr val="CBB2E7"/>
                  </a:gs>
                  <a:gs pos="100000">
                    <a:srgbClr val="8A52C8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38" name="Google Shape;124;p17"/>
            <p:cNvSpPr/>
            <p:nvPr/>
          </p:nvSpPr>
          <p:spPr>
            <a:xfrm>
              <a:off x="3273480" y="1125360"/>
              <a:ext cx="2683440" cy="1340280"/>
            </a:xfrm>
            <a:prstGeom prst="ellipse">
              <a:avLst/>
            </a:prstGeom>
            <a:gradFill rotWithShape="0">
              <a:gsLst>
                <a:gs pos="0">
                  <a:srgbClr val="20554B"/>
                </a:gs>
                <a:gs pos="100000">
                  <a:srgbClr val="45B7A1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9" name="Google Shape;125;p17"/>
            <p:cNvSpPr/>
            <p:nvPr/>
          </p:nvSpPr>
          <p:spPr>
            <a:xfrm rot="5400000">
              <a:off x="4142520" y="846000"/>
              <a:ext cx="947520" cy="189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" name="Google Shape;126;p17"/>
            <p:cNvSpPr/>
            <p:nvPr/>
          </p:nvSpPr>
          <p:spPr>
            <a:xfrm>
              <a:off x="3308400" y="1133640"/>
              <a:ext cx="2618280" cy="1306800"/>
            </a:xfrm>
            <a:prstGeom prst="ellipse">
              <a:avLst/>
            </a:prstGeom>
            <a:gradFill rotWithShape="0">
              <a:gsLst>
                <a:gs pos="0">
                  <a:srgbClr val="45B7A1">
                    <a:alpha val="0"/>
                  </a:srgbClr>
                </a:gs>
                <a:gs pos="100000">
                  <a:srgbClr val="BEE6DE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" name="Google Shape;127;p17"/>
            <p:cNvSpPr/>
            <p:nvPr/>
          </p:nvSpPr>
          <p:spPr>
            <a:xfrm rot="5400000">
              <a:off x="4156560" y="860400"/>
              <a:ext cx="923760" cy="1851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" name="Google Shape;128;p17"/>
            <p:cNvSpPr/>
            <p:nvPr/>
          </p:nvSpPr>
          <p:spPr>
            <a:xfrm>
              <a:off x="3335400" y="1146240"/>
              <a:ext cx="2491200" cy="1221480"/>
            </a:xfrm>
            <a:prstGeom prst="ellipse">
              <a:avLst/>
            </a:prstGeom>
            <a:gradFill rotWithShape="0">
              <a:gsLst>
                <a:gs pos="0">
                  <a:srgbClr val="379180"/>
                </a:gs>
                <a:gs pos="100000">
                  <a:srgbClr val="45B7A1">
                    <a:alpha val="48235"/>
                  </a:srgbClr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" name="Google Shape;129;p17"/>
            <p:cNvSpPr/>
            <p:nvPr/>
          </p:nvSpPr>
          <p:spPr>
            <a:xfrm rot="5400000">
              <a:off x="4150080" y="875880"/>
              <a:ext cx="863280" cy="17614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" name="Google Shape;130;p17"/>
            <p:cNvSpPr/>
            <p:nvPr/>
          </p:nvSpPr>
          <p:spPr>
            <a:xfrm>
              <a:off x="3467160" y="1173240"/>
              <a:ext cx="2192760" cy="9896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45B7A1">
                    <a:alpha val="38039"/>
                  </a:srgbClr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5" name="Google Shape;131;p17"/>
            <p:cNvSpPr/>
            <p:nvPr/>
          </p:nvSpPr>
          <p:spPr>
            <a:xfrm rot="5400000">
              <a:off x="4214880" y="892800"/>
              <a:ext cx="699480" cy="1550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6" name="Google Shape;132;p17"/>
          <p:cNvSpPr/>
          <p:nvPr/>
        </p:nvSpPr>
        <p:spPr>
          <a:xfrm>
            <a:off x="5827680" y="1982880"/>
            <a:ext cx="30643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A50021"/>
                </a:solidFill>
                <a:latin typeface="Arial"/>
                <a:ea typeface="Arial"/>
              </a:rPr>
              <a:t>Приобретенная патология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47" name="Google Shape;133;p17"/>
          <p:cNvSpPr/>
          <p:nvPr/>
        </p:nvSpPr>
        <p:spPr>
          <a:xfrm>
            <a:off x="289080" y="2666880"/>
            <a:ext cx="3921840" cy="374040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FF0000"/>
                </a:solidFill>
                <a:latin typeface="Arial"/>
                <a:ea typeface="Arial"/>
              </a:rPr>
              <a:t>Генетические факторы</a:t>
            </a:r>
            <a:r>
              <a:rPr lang="en-US" sz="1600" b="0" strike="noStrike" spc="-1">
                <a:solidFill>
                  <a:srgbClr val="04040C"/>
                </a:solidFill>
                <a:latin typeface="Arial"/>
                <a:ea typeface="Arial"/>
              </a:rPr>
              <a:t>: 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04040C"/>
                </a:solidFill>
                <a:latin typeface="Arial"/>
                <a:ea typeface="Arial"/>
              </a:rPr>
              <a:t>наследственная передача 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04040C"/>
                </a:solidFill>
                <a:latin typeface="Arial"/>
                <a:ea typeface="Arial"/>
              </a:rPr>
              <a:t>некоторых дефектов зрения: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FF0000"/>
                </a:solidFill>
                <a:latin typeface="Arial"/>
                <a:ea typeface="Arial"/>
              </a:rPr>
              <a:t>микрофтальм – </a:t>
            </a:r>
            <a:r>
              <a:rPr lang="en-US" sz="1600" b="1" strike="noStrike" spc="-1">
                <a:solidFill>
                  <a:srgbClr val="04040C"/>
                </a:solidFill>
                <a:latin typeface="Arial"/>
                <a:ea typeface="Arial"/>
              </a:rPr>
              <a:t>уменьшение размера одного или обоих глаз и значительное понижение зрения;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FF0000"/>
                </a:solidFill>
                <a:latin typeface="Arial"/>
                <a:ea typeface="Arial"/>
              </a:rPr>
              <a:t>анофтальм</a:t>
            </a:r>
            <a:r>
              <a:rPr lang="en-US" sz="1600" b="1" strike="noStrike" spc="-1">
                <a:solidFill>
                  <a:srgbClr val="800000"/>
                </a:solidFill>
                <a:latin typeface="Arial"/>
                <a:ea typeface="Arial"/>
              </a:rPr>
              <a:t> </a:t>
            </a:r>
            <a:r>
              <a:rPr lang="en-US" sz="1600" b="1" strike="noStrike" spc="-1">
                <a:solidFill>
                  <a:srgbClr val="04040C"/>
                </a:solidFill>
                <a:latin typeface="Arial"/>
                <a:ea typeface="Arial"/>
              </a:rPr>
              <a:t>– врожденное безглазие.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FF0000"/>
                </a:solidFill>
                <a:latin typeface="Arial"/>
                <a:ea typeface="Arial"/>
              </a:rPr>
              <a:t>катаракта</a:t>
            </a:r>
            <a:r>
              <a:rPr lang="en-US" sz="1600" b="1" strike="noStrike" spc="-1">
                <a:solidFill>
                  <a:srgbClr val="DD8739"/>
                </a:solidFill>
                <a:latin typeface="Arial"/>
                <a:ea typeface="Arial"/>
              </a:rPr>
              <a:t> </a:t>
            </a:r>
            <a:r>
              <a:rPr lang="en-US" sz="1600" b="1" strike="noStrike" spc="-1">
                <a:solidFill>
                  <a:srgbClr val="04040C"/>
                </a:solidFill>
                <a:latin typeface="Arial"/>
                <a:ea typeface="Arial"/>
              </a:rPr>
              <a:t>– помутнение хрусталика;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FF0000"/>
                </a:solidFill>
                <a:latin typeface="Arial"/>
                <a:ea typeface="Arial"/>
              </a:rPr>
              <a:t>астигматизм</a:t>
            </a:r>
            <a:r>
              <a:rPr lang="en-US" sz="1600" b="1" strike="noStrike" spc="-1">
                <a:solidFill>
                  <a:srgbClr val="DD8739"/>
                </a:solidFill>
                <a:latin typeface="Arial"/>
                <a:ea typeface="Arial"/>
              </a:rPr>
              <a:t> – </a:t>
            </a:r>
            <a:r>
              <a:rPr lang="en-US" sz="1600" b="1" strike="noStrike" spc="-1">
                <a:solidFill>
                  <a:srgbClr val="04040C"/>
                </a:solidFill>
                <a:latin typeface="Arial"/>
                <a:ea typeface="Arial"/>
              </a:rPr>
              <a:t>аномалии рефракции, т.е. преломляющей способности глаза;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04040C"/>
                </a:solidFill>
                <a:latin typeface="Arial"/>
                <a:ea typeface="Arial"/>
              </a:rPr>
              <a:t>нарушение обмена веществ (при </a:t>
            </a:r>
            <a:r>
              <a:rPr lang="en-US" sz="1600" b="1" strike="noStrike" spc="-1">
                <a:solidFill>
                  <a:srgbClr val="FF0000"/>
                </a:solidFill>
                <a:latin typeface="Arial"/>
                <a:ea typeface="Arial"/>
              </a:rPr>
              <a:t>фенилкетонурии</a:t>
            </a:r>
            <a:r>
              <a:rPr lang="en-US" sz="1600" b="1" strike="noStrike" spc="-1">
                <a:solidFill>
                  <a:srgbClr val="04040C"/>
                </a:solidFill>
                <a:latin typeface="Arial"/>
                <a:ea typeface="Arial"/>
              </a:rPr>
              <a:t>);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04040C"/>
                </a:solidFill>
                <a:latin typeface="Arial"/>
                <a:ea typeface="Arial"/>
              </a:rPr>
              <a:t>воздействие на плод </a:t>
            </a:r>
            <a:r>
              <a:rPr lang="en-US" sz="1600" b="1" strike="noStrike" spc="-1">
                <a:solidFill>
                  <a:srgbClr val="FF0000"/>
                </a:solidFill>
                <a:latin typeface="Arial"/>
                <a:ea typeface="Arial"/>
              </a:rPr>
              <a:t>инфекций</a:t>
            </a:r>
            <a:r>
              <a:rPr lang="en-US" sz="1600" b="1" strike="noStrike" spc="-1">
                <a:solidFill>
                  <a:srgbClr val="04040C"/>
                </a:solidFill>
                <a:latin typeface="Arial"/>
                <a:ea typeface="Arial"/>
              </a:rPr>
              <a:t>.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48" name="Google Shape;134;p17"/>
          <p:cNvSpPr/>
          <p:nvPr/>
        </p:nvSpPr>
        <p:spPr>
          <a:xfrm>
            <a:off x="4932360" y="2684520"/>
            <a:ext cx="3960000" cy="351360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500" b="1" strike="noStrike" spc="-1">
                <a:solidFill>
                  <a:srgbClr val="FF0000"/>
                </a:solidFill>
                <a:latin typeface="Arial"/>
                <a:ea typeface="Arial"/>
              </a:rPr>
              <a:t>Осложнения детских инфекций:</a:t>
            </a:r>
            <a:r>
              <a:rPr lang="en-US" sz="1500" b="1" strike="noStrike" spc="-1">
                <a:solidFill>
                  <a:srgbClr val="04040C"/>
                </a:solidFill>
                <a:latin typeface="Arial"/>
                <a:ea typeface="Arial"/>
              </a:rPr>
              <a:t> корь, скарлатина, дифтерия;</a:t>
            </a:r>
            <a:endParaRPr lang="ru-RU" sz="15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5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500" b="1" strike="noStrike" spc="-1">
                <a:solidFill>
                  <a:srgbClr val="FF0000"/>
                </a:solidFill>
                <a:latin typeface="Arial"/>
                <a:ea typeface="Arial"/>
              </a:rPr>
              <a:t>Осложнения общих инфекций:</a:t>
            </a:r>
            <a:r>
              <a:rPr lang="en-US" sz="1500" b="1" strike="noStrike" spc="-1">
                <a:solidFill>
                  <a:srgbClr val="04040C"/>
                </a:solidFill>
                <a:latin typeface="Arial"/>
                <a:ea typeface="Arial"/>
              </a:rPr>
              <a:t> </a:t>
            </a:r>
            <a:endParaRPr lang="ru-RU" sz="15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500" b="1" strike="noStrike" spc="-1">
                <a:solidFill>
                  <a:srgbClr val="04040C"/>
                </a:solidFill>
                <a:latin typeface="Arial"/>
                <a:ea typeface="Arial"/>
              </a:rPr>
              <a:t>сифилиса, оспы, туберкулеза глаз;</a:t>
            </a:r>
            <a:endParaRPr lang="ru-RU" sz="15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500" b="1" strike="noStrike" spc="-1">
                <a:solidFill>
                  <a:srgbClr val="FF0000"/>
                </a:solidFill>
                <a:latin typeface="Arial"/>
                <a:ea typeface="Arial"/>
              </a:rPr>
              <a:t>Глаукома</a:t>
            </a:r>
            <a:r>
              <a:rPr lang="en-US" sz="1500" b="1" strike="noStrike" spc="-1">
                <a:solidFill>
                  <a:srgbClr val="800000"/>
                </a:solidFill>
                <a:latin typeface="Arial"/>
                <a:ea typeface="Arial"/>
              </a:rPr>
              <a:t> </a:t>
            </a:r>
            <a:r>
              <a:rPr lang="en-US" sz="1500" b="1" strike="noStrike" spc="-1">
                <a:solidFill>
                  <a:srgbClr val="04040C"/>
                </a:solidFill>
                <a:latin typeface="Arial"/>
                <a:ea typeface="Arial"/>
              </a:rPr>
              <a:t>(заболевание, связанное с повышением внутриглазного давления и изменениями в тканях глаза); </a:t>
            </a:r>
            <a:endParaRPr lang="ru-RU" sz="15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500" b="1" strike="noStrike" spc="-1">
                <a:solidFill>
                  <a:srgbClr val="04040C"/>
                </a:solidFill>
                <a:latin typeface="Arial"/>
                <a:ea typeface="Arial"/>
              </a:rPr>
              <a:t>внутричерепные и внутриглазные </a:t>
            </a:r>
            <a:endParaRPr lang="ru-RU" sz="15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500" b="1" strike="noStrike" spc="-1">
                <a:solidFill>
                  <a:srgbClr val="FF0000"/>
                </a:solidFill>
                <a:latin typeface="Arial"/>
                <a:ea typeface="Arial"/>
              </a:rPr>
              <a:t>кровоизлияния;</a:t>
            </a:r>
            <a:endParaRPr lang="ru-RU" sz="15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500" b="1" strike="noStrike" spc="-1">
                <a:solidFill>
                  <a:srgbClr val="FF0000"/>
                </a:solidFill>
                <a:latin typeface="Arial"/>
                <a:ea typeface="Arial"/>
              </a:rPr>
              <a:t>Травмы</a:t>
            </a:r>
            <a:r>
              <a:rPr lang="en-US" sz="1500" b="1" strike="noStrike" spc="-1">
                <a:solidFill>
                  <a:srgbClr val="DD8739"/>
                </a:solidFill>
                <a:latin typeface="Arial"/>
                <a:ea typeface="Arial"/>
              </a:rPr>
              <a:t> </a:t>
            </a:r>
            <a:r>
              <a:rPr lang="en-US" sz="1500" b="1" strike="noStrike" spc="-1">
                <a:solidFill>
                  <a:srgbClr val="04040C"/>
                </a:solidFill>
                <a:latin typeface="Arial"/>
                <a:ea typeface="Arial"/>
              </a:rPr>
              <a:t>головы;</a:t>
            </a:r>
            <a:endParaRPr lang="ru-RU" sz="15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500" b="1" strike="noStrike" spc="-1">
                <a:solidFill>
                  <a:srgbClr val="FF0000"/>
                </a:solidFill>
                <a:latin typeface="Arial"/>
                <a:ea typeface="Arial"/>
              </a:rPr>
              <a:t>Атрофия </a:t>
            </a:r>
            <a:r>
              <a:rPr lang="en-US" sz="1500" b="1" strike="noStrike" spc="-1">
                <a:solidFill>
                  <a:srgbClr val="04040C"/>
                </a:solidFill>
                <a:latin typeface="Arial"/>
                <a:ea typeface="Arial"/>
              </a:rPr>
              <a:t>зрительного нерва, сетчатки (нарушение питания, гибель клеток);</a:t>
            </a:r>
            <a:endParaRPr lang="ru-RU" sz="15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500" b="1" strike="noStrike" spc="-1">
                <a:solidFill>
                  <a:srgbClr val="FF0000"/>
                </a:solidFill>
                <a:latin typeface="Arial"/>
                <a:ea typeface="Arial"/>
              </a:rPr>
              <a:t>Нейроинфекции </a:t>
            </a:r>
            <a:r>
              <a:rPr lang="en-US" sz="1500" b="1" strike="noStrike" spc="-1">
                <a:solidFill>
                  <a:srgbClr val="04040C"/>
                </a:solidFill>
                <a:latin typeface="Arial"/>
                <a:ea typeface="Arial"/>
              </a:rPr>
              <a:t>– менингит, энцефалит.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149" name="Google Shape;135;p17"/>
          <p:cNvSpPr/>
          <p:nvPr/>
        </p:nvSpPr>
        <p:spPr>
          <a:xfrm>
            <a:off x="3335400" y="1413000"/>
            <a:ext cx="249120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0B2445"/>
                </a:solidFill>
                <a:latin typeface="Nunito"/>
                <a:ea typeface="Nunito"/>
              </a:rPr>
              <a:t>Органические 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0B2445"/>
                </a:solidFill>
                <a:latin typeface="Nunito"/>
                <a:ea typeface="Nunito"/>
              </a:rPr>
              <a:t>нарушения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50" name="Google Shape;136;p17"/>
          <p:cNvSpPr/>
          <p:nvPr/>
        </p:nvSpPr>
        <p:spPr>
          <a:xfrm>
            <a:off x="3419640" y="2565360"/>
            <a:ext cx="902160" cy="1240200"/>
          </a:xfrm>
          <a:custGeom>
            <a:avLst/>
            <a:gdLst/>
            <a:ahLst/>
            <a:cxnLst/>
            <a:rect l="l" t="t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0">
            <a:gsLst>
              <a:gs pos="0">
                <a:srgbClr val="8A52C8"/>
              </a:gs>
              <a:gs pos="100000">
                <a:srgbClr val="DAC8EE"/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380880" y="533520"/>
            <a:ext cx="8152200" cy="456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3200" b="1" strike="noStrike" spc="-1">
                <a:solidFill>
                  <a:srgbClr val="EAE2AA"/>
                </a:solidFill>
                <a:latin typeface="Arial"/>
                <a:ea typeface="Arial"/>
              </a:rPr>
              <a:t>Причины зрительных нарушений</a:t>
            </a:r>
            <a:endParaRPr lang="ru-RU" sz="3200" b="0" strike="noStrike" spc="-1">
              <a:latin typeface="Arial"/>
            </a:endParaRPr>
          </a:p>
        </p:txBody>
      </p:sp>
      <p:sp>
        <p:nvSpPr>
          <p:cNvPr id="152" name="Google Shape;142;p18"/>
          <p:cNvSpPr/>
          <p:nvPr/>
        </p:nvSpPr>
        <p:spPr>
          <a:xfrm>
            <a:off x="1619280" y="2852640"/>
            <a:ext cx="7207560" cy="3670920"/>
          </a:xfrm>
          <a:prstGeom prst="roundRect">
            <a:avLst>
              <a:gd name="adj" fmla="val 16667"/>
            </a:avLst>
          </a:prstGeom>
          <a:solidFill>
            <a:srgbClr val="16186C"/>
          </a:solidFill>
          <a:ln w="38100">
            <a:solidFill>
              <a:srgbClr val="EAE2AA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Google Shape;143;p18"/>
          <p:cNvSpPr/>
          <p:nvPr/>
        </p:nvSpPr>
        <p:spPr>
          <a:xfrm>
            <a:off x="3222720" y="3252960"/>
            <a:ext cx="908640" cy="1243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Google Shape;144;p18"/>
          <p:cNvSpPr/>
          <p:nvPr/>
        </p:nvSpPr>
        <p:spPr>
          <a:xfrm flipH="1">
            <a:off x="4868280" y="3252960"/>
            <a:ext cx="908640" cy="1243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Google Shape;145;p18"/>
          <p:cNvSpPr/>
          <p:nvPr/>
        </p:nvSpPr>
        <p:spPr>
          <a:xfrm flipH="1">
            <a:off x="899280" y="2781360"/>
            <a:ext cx="902160" cy="1240200"/>
          </a:xfrm>
          <a:custGeom>
            <a:avLst/>
            <a:gdLst/>
            <a:ahLst/>
            <a:cxnLst/>
            <a:rect l="l" t="t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0">
            <a:gsLst>
              <a:gs pos="0">
                <a:srgbClr val="45B7A1"/>
              </a:gs>
              <a:gs pos="100000">
                <a:srgbClr val="C4E8E1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56" name="Google Shape;146;p18"/>
          <p:cNvGrpSpPr/>
          <p:nvPr/>
        </p:nvGrpSpPr>
        <p:grpSpPr>
          <a:xfrm>
            <a:off x="250920" y="1125720"/>
            <a:ext cx="3142440" cy="1743480"/>
            <a:chOff x="250920" y="1125720"/>
            <a:chExt cx="3142440" cy="1743480"/>
          </a:xfrm>
        </p:grpSpPr>
        <p:grpSp>
          <p:nvGrpSpPr>
            <p:cNvPr id="157" name="Google Shape;147;p18"/>
            <p:cNvGrpSpPr/>
            <p:nvPr/>
          </p:nvGrpSpPr>
          <p:grpSpPr>
            <a:xfrm>
              <a:off x="250920" y="1281240"/>
              <a:ext cx="3142440" cy="1587960"/>
              <a:chOff x="250920" y="1281240"/>
              <a:chExt cx="3142440" cy="1587960"/>
            </a:xfrm>
          </p:grpSpPr>
          <p:sp>
            <p:nvSpPr>
              <p:cNvPr id="158" name="Google Shape;148;p18"/>
              <p:cNvSpPr/>
              <p:nvPr/>
            </p:nvSpPr>
            <p:spPr>
              <a:xfrm>
                <a:off x="285120" y="1332000"/>
                <a:ext cx="3108240" cy="1537200"/>
              </a:xfrm>
              <a:prstGeom prst="ellipse">
                <a:avLst/>
              </a:prstGeom>
              <a:gradFill rotWithShape="0">
                <a:gsLst>
                  <a:gs pos="0">
                    <a:srgbClr val="8A52C8"/>
                  </a:gs>
                  <a:gs pos="100000">
                    <a:srgbClr val="432861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Google Shape;149;p18"/>
              <p:cNvSpPr/>
              <p:nvPr/>
            </p:nvSpPr>
            <p:spPr>
              <a:xfrm>
                <a:off x="250920" y="1281240"/>
                <a:ext cx="3108240" cy="1537200"/>
              </a:xfrm>
              <a:prstGeom prst="ellipse">
                <a:avLst/>
              </a:prstGeom>
              <a:gradFill rotWithShape="0">
                <a:gsLst>
                  <a:gs pos="0">
                    <a:srgbClr val="CBB2E7"/>
                  </a:gs>
                  <a:gs pos="100000">
                    <a:srgbClr val="8A52C8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60" name="Google Shape;150;p18"/>
            <p:cNvSpPr/>
            <p:nvPr/>
          </p:nvSpPr>
          <p:spPr>
            <a:xfrm>
              <a:off x="398880" y="1125720"/>
              <a:ext cx="2814120" cy="1459800"/>
            </a:xfrm>
            <a:prstGeom prst="ellipse">
              <a:avLst/>
            </a:prstGeom>
            <a:gradFill rotWithShape="0">
              <a:gsLst>
                <a:gs pos="0">
                  <a:srgbClr val="20554B"/>
                </a:gs>
                <a:gs pos="100000">
                  <a:srgbClr val="45B7A1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1" name="Google Shape;151;p18"/>
            <p:cNvSpPr/>
            <p:nvPr/>
          </p:nvSpPr>
          <p:spPr>
            <a:xfrm rot="5400000">
              <a:off x="1291320" y="859680"/>
              <a:ext cx="1032120" cy="198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2" name="Google Shape;152;p18"/>
            <p:cNvSpPr/>
            <p:nvPr/>
          </p:nvSpPr>
          <p:spPr>
            <a:xfrm>
              <a:off x="435600" y="1134360"/>
              <a:ext cx="2744640" cy="1423440"/>
            </a:xfrm>
            <a:prstGeom prst="ellipse">
              <a:avLst/>
            </a:prstGeom>
            <a:gradFill rotWithShape="0">
              <a:gsLst>
                <a:gs pos="0">
                  <a:srgbClr val="45B7A1">
                    <a:alpha val="0"/>
                  </a:srgbClr>
                </a:gs>
                <a:gs pos="100000">
                  <a:srgbClr val="BEE6DE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3" name="Google Shape;153;p18"/>
            <p:cNvSpPr/>
            <p:nvPr/>
          </p:nvSpPr>
          <p:spPr>
            <a:xfrm rot="5400000">
              <a:off x="1305720" y="875520"/>
              <a:ext cx="1006200" cy="1940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Google Shape;154;p18"/>
            <p:cNvSpPr/>
            <p:nvPr/>
          </p:nvSpPr>
          <p:spPr>
            <a:xfrm>
              <a:off x="464040" y="1148040"/>
              <a:ext cx="2611440" cy="1330560"/>
            </a:xfrm>
            <a:prstGeom prst="ellipse">
              <a:avLst/>
            </a:prstGeom>
            <a:gradFill rotWithShape="0">
              <a:gsLst>
                <a:gs pos="0">
                  <a:srgbClr val="379180"/>
                </a:gs>
                <a:gs pos="100000">
                  <a:srgbClr val="45B7A1">
                    <a:alpha val="48235"/>
                  </a:srgbClr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" name="Google Shape;155;p18"/>
            <p:cNvSpPr/>
            <p:nvPr/>
          </p:nvSpPr>
          <p:spPr>
            <a:xfrm rot="5400000">
              <a:off x="1300320" y="889920"/>
              <a:ext cx="940320" cy="1846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" name="Google Shape;156;p18"/>
            <p:cNvSpPr/>
            <p:nvPr/>
          </p:nvSpPr>
          <p:spPr>
            <a:xfrm>
              <a:off x="601920" y="1177560"/>
              <a:ext cx="2298600" cy="10742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45B7A1">
                    <a:alpha val="38039"/>
                  </a:srgbClr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" name="Google Shape;157;p18"/>
            <p:cNvSpPr/>
            <p:nvPr/>
          </p:nvSpPr>
          <p:spPr>
            <a:xfrm rot="5400000">
              <a:off x="1372680" y="901800"/>
              <a:ext cx="759240" cy="1625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68" name="Google Shape;158;p18"/>
          <p:cNvSpPr/>
          <p:nvPr/>
        </p:nvSpPr>
        <p:spPr>
          <a:xfrm>
            <a:off x="620640" y="1531800"/>
            <a:ext cx="248508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0B2445"/>
                </a:solidFill>
                <a:latin typeface="Arial"/>
                <a:ea typeface="Arial"/>
              </a:rPr>
              <a:t>Функциональные 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0B2445"/>
                </a:solidFill>
                <a:latin typeface="Arial"/>
                <a:ea typeface="Arial"/>
              </a:rPr>
              <a:t>нарушения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69" name="Google Shape;159;p18"/>
          <p:cNvSpPr/>
          <p:nvPr/>
        </p:nvSpPr>
        <p:spPr>
          <a:xfrm>
            <a:off x="1803240" y="2997360"/>
            <a:ext cx="6944400" cy="3747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FF00"/>
                </a:solidFill>
                <a:latin typeface="Arial"/>
                <a:ea typeface="Arial"/>
              </a:rPr>
              <a:t>НАРУШЕНИЕ  САНИТАРНО-ГИГИЕНИЧЕСКИХ 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FF00"/>
                </a:solidFill>
                <a:latin typeface="Arial"/>
                <a:ea typeface="Arial"/>
              </a:rPr>
              <a:t>НОРМ И ПРАВИЛ: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2000" b="0" strike="noStrike" spc="-1">
              <a:latin typeface="Arial"/>
            </a:endParaRPr>
          </a:p>
          <a:p>
            <a:pPr marL="216000" indent="-10152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600" b="1" strike="noStrike" spc="-1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НЕДОСТАТОЧНАЯ ОСВЕЩЕННОСТЬ;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Arial"/>
            </a:endParaRPr>
          </a:p>
          <a:p>
            <a:pPr marL="216000" indent="-11448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 ЧРЕЗМЕРНЫЕ  ЗРИТЕЛЬНЫЕ НАГРУЗКИ – ДЛИТЕЛЬНОЕ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   ЧТЕНИЕ КНИГ, ПРОСМОТР ТЕЛЕВИЗОРА, РАБОТА С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   КОМПЬЮТЕРОМ;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Arial"/>
            </a:endParaRPr>
          </a:p>
          <a:p>
            <a:pPr marL="216000" indent="-11448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 НЕСОБЛЮДЕНИЕ ПРАВИЛ РАБОТЫ С КНИГОЙ: ЧТЕНИЕ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  ЛЕЖА, В ДВИЖУЩЕМСЯ ТРАНСПОРТЕ,  ПРИ ПЛОХОМ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  ОСВЕЩЕНИИ</a:t>
            </a:r>
            <a:r>
              <a:rPr lang="en-US" sz="1800" b="0" strike="noStrike" spc="-1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380880" y="115920"/>
            <a:ext cx="8439840" cy="8737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EAE2AA"/>
                </a:solidFill>
                <a:latin typeface="Arial"/>
                <a:ea typeface="Arial"/>
              </a:rPr>
              <a:t>КЛАССИФИКАЦИЯ ДЕТЕЙ </a:t>
            </a:r>
            <a:r>
              <a:t/>
            </a:r>
            <a:br/>
            <a:r>
              <a:rPr lang="en-US" sz="2800" b="1" strike="noStrike" spc="-1">
                <a:solidFill>
                  <a:srgbClr val="EAE2AA"/>
                </a:solidFill>
                <a:latin typeface="Arial"/>
                <a:ea typeface="Arial"/>
              </a:rPr>
              <a:t>С НАРУШЕНИЯМИ ЗРЕНИЯ</a:t>
            </a:r>
            <a:r>
              <a:rPr lang="en-US" sz="4000" b="1" strike="noStrike" spc="-1">
                <a:solidFill>
                  <a:srgbClr val="EAE2AA"/>
                </a:solidFill>
                <a:latin typeface="Arial"/>
                <a:ea typeface="Arial"/>
              </a:rPr>
              <a:t> </a:t>
            </a:r>
            <a:endParaRPr lang="ru-RU" sz="4000" b="0" strike="noStrike" spc="-1">
              <a:latin typeface="Arial"/>
            </a:endParaRPr>
          </a:p>
        </p:txBody>
      </p:sp>
      <p:grpSp>
        <p:nvGrpSpPr>
          <p:cNvPr id="171" name="Google Shape;165;p19"/>
          <p:cNvGrpSpPr/>
          <p:nvPr/>
        </p:nvGrpSpPr>
        <p:grpSpPr>
          <a:xfrm>
            <a:off x="250920" y="1268280"/>
            <a:ext cx="8712720" cy="2304000"/>
            <a:chOff x="250920" y="1268280"/>
            <a:chExt cx="8712720" cy="2304000"/>
          </a:xfrm>
        </p:grpSpPr>
        <p:sp>
          <p:nvSpPr>
            <p:cNvPr id="172" name="Google Shape;166;p19"/>
            <p:cNvSpPr/>
            <p:nvPr/>
          </p:nvSpPr>
          <p:spPr>
            <a:xfrm>
              <a:off x="250920" y="1268280"/>
              <a:ext cx="8712720" cy="2304000"/>
            </a:xfrm>
            <a:prstGeom prst="roundRect">
              <a:avLst>
                <a:gd name="adj" fmla="val 2352"/>
              </a:avLst>
            </a:prstGeom>
            <a:solidFill>
              <a:srgbClr val="1D208F"/>
            </a:solidFill>
            <a:ln w="38100">
              <a:solidFill>
                <a:srgbClr val="FFFFFF"/>
              </a:solidFill>
              <a:miter/>
            </a:ln>
            <a:effectLst>
              <a:outerShdw blurRad="63360" dist="134210" dir="2934916">
                <a:srgbClr val="000000">
                  <a:alpha val="5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3" name="Google Shape;167;p19"/>
            <p:cNvSpPr/>
            <p:nvPr/>
          </p:nvSpPr>
          <p:spPr>
            <a:xfrm>
              <a:off x="442440" y="1481400"/>
              <a:ext cx="1677600" cy="1883880"/>
            </a:xfrm>
            <a:prstGeom prst="roundRect">
              <a:avLst>
                <a:gd name="adj" fmla="val 2575"/>
              </a:avLst>
            </a:prstGeom>
            <a:solidFill>
              <a:srgbClr val="04040C"/>
            </a:solidFill>
            <a:ln w="3810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174" name="Google Shape;168;p19"/>
            <p:cNvGrpSpPr/>
            <p:nvPr/>
          </p:nvGrpSpPr>
          <p:grpSpPr>
            <a:xfrm>
              <a:off x="545040" y="1795680"/>
              <a:ext cx="832680" cy="1056240"/>
              <a:chOff x="545040" y="1795680"/>
              <a:chExt cx="832680" cy="1056240"/>
            </a:xfrm>
          </p:grpSpPr>
          <p:pic>
            <p:nvPicPr>
              <p:cNvPr id="175" name="Google Shape;169;p19"/>
              <p:cNvPicPr/>
              <p:nvPr/>
            </p:nvPicPr>
            <p:blipFill>
              <a:blip r:embed="rId2"/>
              <a:stretch/>
            </p:blipFill>
            <p:spPr>
              <a:xfrm>
                <a:off x="546840" y="1797480"/>
                <a:ext cx="823680" cy="10440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76" name="Google Shape;170;p19"/>
              <p:cNvSpPr/>
              <p:nvPr/>
            </p:nvSpPr>
            <p:spPr>
              <a:xfrm>
                <a:off x="545040" y="1795680"/>
                <a:ext cx="832680" cy="10562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7" name="Google Shape;171;p19"/>
            <p:cNvSpPr/>
            <p:nvPr/>
          </p:nvSpPr>
          <p:spPr>
            <a:xfrm>
              <a:off x="335520" y="2170440"/>
              <a:ext cx="1864080" cy="1004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000" b="1" strike="noStrike" spc="-1">
                  <a:solidFill>
                    <a:srgbClr val="FFFFFF"/>
                  </a:solidFill>
                  <a:latin typeface="Arial"/>
                  <a:ea typeface="Arial"/>
                </a:rPr>
                <a:t>СЛЕПЫЕ </a:t>
              </a:r>
              <a:endParaRPr lang="ru-RU" sz="20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000" b="1" strike="noStrike" spc="-1">
                  <a:solidFill>
                    <a:srgbClr val="FFFFFF"/>
                  </a:solidFill>
                  <a:latin typeface="Arial"/>
                  <a:ea typeface="Arial"/>
                </a:rPr>
                <a:t>ДЕТИ</a:t>
              </a:r>
              <a:endParaRPr lang="ru-RU" sz="20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000" b="1" strike="noStrike" spc="-1">
                  <a:solidFill>
                    <a:srgbClr val="FFFFFF"/>
                  </a:solidFill>
                  <a:latin typeface="Arial"/>
                  <a:ea typeface="Arial"/>
                </a:rPr>
                <a:t>(НЕЗРЯЧИЕ) </a:t>
              </a:r>
              <a:endParaRPr lang="ru-RU" sz="2000" b="0" strike="noStrike" spc="-1">
                <a:latin typeface="Arial"/>
              </a:endParaRPr>
            </a:p>
          </p:txBody>
        </p:sp>
        <p:sp>
          <p:nvSpPr>
            <p:cNvPr id="178" name="Google Shape;172;p19"/>
            <p:cNvSpPr/>
            <p:nvPr/>
          </p:nvSpPr>
          <p:spPr>
            <a:xfrm>
              <a:off x="2175480" y="1408320"/>
              <a:ext cx="6748200" cy="1826640"/>
            </a:xfrm>
            <a:prstGeom prst="rect">
              <a:avLst/>
            </a:prstGeom>
            <a:solidFill>
              <a:srgbClr val="1D208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900" b="1" strike="noStrike" spc="-1">
                  <a:solidFill>
                    <a:srgbClr val="FFFFFF"/>
                  </a:solidFill>
                  <a:latin typeface="Arial"/>
                  <a:ea typeface="Arial"/>
                </a:rPr>
                <a:t>Дети с полным отсутствием зрительных ощущений, сохранившимся светоощущением, либо остаточным зрением (с максимальной остротой зрения 0,04 на лучше видящем глазу с применением очков).</a:t>
              </a:r>
              <a:endParaRPr lang="ru-RU" sz="19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endParaRPr lang="ru-RU" sz="19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900" b="1" strike="noStrike" spc="-1">
                  <a:solidFill>
                    <a:srgbClr val="FFFFFF"/>
                  </a:solidFill>
                  <a:latin typeface="Arial"/>
                  <a:ea typeface="Arial"/>
                </a:rPr>
                <a:t>Слепота – двусторонняя неизлечимая потеря зрения.</a:t>
              </a:r>
              <a:endParaRPr lang="ru-RU" sz="1900" b="0" strike="noStrike" spc="-1">
                <a:latin typeface="Arial"/>
              </a:endParaRPr>
            </a:p>
          </p:txBody>
        </p:sp>
      </p:grpSp>
      <p:grpSp>
        <p:nvGrpSpPr>
          <p:cNvPr id="179" name="Google Shape;173;p19"/>
          <p:cNvGrpSpPr/>
          <p:nvPr/>
        </p:nvGrpSpPr>
        <p:grpSpPr>
          <a:xfrm>
            <a:off x="250920" y="3934080"/>
            <a:ext cx="8569800" cy="2414520"/>
            <a:chOff x="250920" y="3934080"/>
            <a:chExt cx="8569800" cy="2414520"/>
          </a:xfrm>
        </p:grpSpPr>
        <p:sp>
          <p:nvSpPr>
            <p:cNvPr id="180" name="Google Shape;174;p19"/>
            <p:cNvSpPr/>
            <p:nvPr/>
          </p:nvSpPr>
          <p:spPr>
            <a:xfrm>
              <a:off x="250920" y="3934080"/>
              <a:ext cx="8569800" cy="2302560"/>
            </a:xfrm>
            <a:prstGeom prst="roundRect">
              <a:avLst>
                <a:gd name="adj" fmla="val 2352"/>
              </a:avLst>
            </a:prstGeom>
            <a:solidFill>
              <a:srgbClr val="0000CC"/>
            </a:solidFill>
            <a:ln w="38100">
              <a:solidFill>
                <a:srgbClr val="FFFFFF"/>
              </a:solidFill>
              <a:miter/>
            </a:ln>
            <a:effectLst>
              <a:outerShdw blurRad="63360" dist="134210" dir="2934916">
                <a:srgbClr val="000000">
                  <a:alpha val="5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" name="Google Shape;175;p19"/>
            <p:cNvSpPr/>
            <p:nvPr/>
          </p:nvSpPr>
          <p:spPr>
            <a:xfrm>
              <a:off x="439200" y="4146840"/>
              <a:ext cx="1649880" cy="1882800"/>
            </a:xfrm>
            <a:prstGeom prst="roundRect">
              <a:avLst>
                <a:gd name="adj" fmla="val 2575"/>
              </a:avLst>
            </a:prstGeom>
            <a:solidFill>
              <a:srgbClr val="1D208F"/>
            </a:solidFill>
            <a:ln w="3810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" name="Google Shape;176;p19"/>
            <p:cNvSpPr/>
            <p:nvPr/>
          </p:nvSpPr>
          <p:spPr>
            <a:xfrm>
              <a:off x="541800" y="4267080"/>
              <a:ext cx="823320" cy="942120"/>
            </a:xfrm>
            <a:custGeom>
              <a:avLst/>
              <a:gdLst/>
              <a:ahLst/>
              <a:cxnLst/>
              <a:rect l="l" t="t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0">
              <a:gsLst>
                <a:gs pos="0">
                  <a:srgbClr val="93D4D4"/>
                </a:gs>
                <a:gs pos="100000">
                  <a:srgbClr val="009999">
                    <a:alpha val="0"/>
                  </a:srgbClr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" name="Google Shape;177;p19"/>
            <p:cNvSpPr/>
            <p:nvPr/>
          </p:nvSpPr>
          <p:spPr>
            <a:xfrm>
              <a:off x="485640" y="4762440"/>
              <a:ext cx="1525320" cy="1004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000" b="1" strike="noStrike" spc="-1">
                  <a:solidFill>
                    <a:srgbClr val="FFFFFF"/>
                  </a:solidFill>
                  <a:latin typeface="Arial"/>
                  <a:ea typeface="Arial"/>
                </a:rPr>
                <a:t>СЛАБО</a:t>
              </a:r>
              <a:endParaRPr lang="ru-RU" sz="20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000" b="1" strike="noStrike" spc="-1">
                  <a:solidFill>
                    <a:srgbClr val="FFFFFF"/>
                  </a:solidFill>
                  <a:latin typeface="Arial"/>
                  <a:ea typeface="Arial"/>
                </a:rPr>
                <a:t>ВИДЯЩИЕ</a:t>
              </a:r>
              <a:endParaRPr lang="ru-RU" sz="20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000" b="1" strike="noStrike" spc="-1">
                  <a:solidFill>
                    <a:srgbClr val="FFFFFF"/>
                  </a:solidFill>
                  <a:latin typeface="Arial"/>
                  <a:ea typeface="Arial"/>
                </a:rPr>
                <a:t>ДЕТИ</a:t>
              </a:r>
              <a:endParaRPr lang="ru-RU" sz="2000" b="0" strike="noStrike" spc="-1">
                <a:latin typeface="Arial"/>
              </a:endParaRPr>
            </a:p>
          </p:txBody>
        </p:sp>
        <p:sp>
          <p:nvSpPr>
            <p:cNvPr id="184" name="Google Shape;178;p19"/>
            <p:cNvSpPr/>
            <p:nvPr/>
          </p:nvSpPr>
          <p:spPr>
            <a:xfrm>
              <a:off x="2200320" y="4247640"/>
              <a:ext cx="6475680" cy="2100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200" b="1" strike="noStrike" spc="-1">
                  <a:solidFill>
                    <a:srgbClr val="FFFFFF"/>
                  </a:solidFill>
                  <a:latin typeface="Arial"/>
                  <a:ea typeface="Arial"/>
                </a:rPr>
                <a:t>Составляют относительно большую группу. </a:t>
              </a:r>
              <a:endParaRPr lang="ru-RU" sz="22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200" b="1" strike="noStrike" spc="-1">
                  <a:solidFill>
                    <a:srgbClr val="FFFFFF"/>
                  </a:solidFill>
                  <a:latin typeface="Arial"/>
                  <a:ea typeface="Arial"/>
                </a:rPr>
                <a:t>К ним относятся дети с остротой зрения от 0,05 до 0,4, а также с другими нарушениями: </a:t>
              </a:r>
              <a:endParaRPr lang="ru-RU" sz="22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2200" b="1" strike="noStrike" spc="-1">
                  <a:solidFill>
                    <a:srgbClr val="FFFFFF"/>
                  </a:solidFill>
                  <a:latin typeface="Arial"/>
                  <a:ea typeface="Arial"/>
                </a:rPr>
                <a:t>сужение поля зрения, патология цветоощущения, косоглазие.</a:t>
              </a:r>
              <a:endParaRPr lang="ru-RU" sz="22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endParaRPr lang="ru-RU" sz="2200" b="0" strike="noStrike" spc="-1">
                <a:latin typeface="Arial"/>
              </a:endParaRPr>
            </a:p>
          </p:txBody>
        </p:sp>
      </p:grp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3;p20"/>
          <p:cNvSpPr/>
          <p:nvPr/>
        </p:nvSpPr>
        <p:spPr>
          <a:xfrm>
            <a:off x="6513480" y="2637000"/>
            <a:ext cx="2591280" cy="1799280"/>
          </a:xfrm>
          <a:prstGeom prst="roundRect">
            <a:avLst>
              <a:gd name="adj" fmla="val 1967"/>
            </a:avLst>
          </a:prstGeom>
          <a:noFill/>
          <a:ln w="25400">
            <a:solidFill>
              <a:srgbClr val="45B7A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400" b="1" strike="noStrike" spc="-1">
                <a:solidFill>
                  <a:srgbClr val="FFFF00"/>
                </a:solidFill>
                <a:latin typeface="Arial"/>
                <a:ea typeface="Arial"/>
              </a:rPr>
              <a:t>СЛЕПЫЕ (НЕЗРЯЧИЕ) ДЕТИ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380880" y="115920"/>
            <a:ext cx="8152200" cy="10087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EAE2AA"/>
                </a:solidFill>
                <a:latin typeface="Arial"/>
                <a:ea typeface="Arial"/>
              </a:rPr>
              <a:t>КЛАССИФИКАЦИЯ ДЕТЕЙ </a:t>
            </a:r>
            <a:r>
              <a:t/>
            </a:r>
            <a:br/>
            <a:r>
              <a:rPr lang="en-US" sz="2800" b="1" strike="noStrike" spc="-1">
                <a:solidFill>
                  <a:srgbClr val="EAE2AA"/>
                </a:solidFill>
                <a:latin typeface="Arial"/>
                <a:ea typeface="Arial"/>
              </a:rPr>
              <a:t>С НАРУШЕНИЯМИ ЗРЕНИЯ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87" name="Google Shape;185;p20"/>
          <p:cNvSpPr/>
          <p:nvPr/>
        </p:nvSpPr>
        <p:spPr>
          <a:xfrm>
            <a:off x="0" y="1341360"/>
            <a:ext cx="6515640" cy="4829760"/>
          </a:xfrm>
          <a:prstGeom prst="rightArrow">
            <a:avLst>
              <a:gd name="adj1" fmla="val 16014"/>
              <a:gd name="adj2" fmla="val 2235"/>
            </a:avLst>
          </a:prstGeom>
          <a:gradFill rotWithShape="0">
            <a:gsLst>
              <a:gs pos="0">
                <a:srgbClr val="3D8CA5"/>
              </a:gs>
              <a:gs pos="100000">
                <a:srgbClr val="87B3ED"/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8" name="Google Shape;186;p20"/>
          <p:cNvSpPr/>
          <p:nvPr/>
        </p:nvSpPr>
        <p:spPr>
          <a:xfrm>
            <a:off x="179280" y="2060640"/>
            <a:ext cx="5184000" cy="1296000"/>
          </a:xfrm>
          <a:prstGeom prst="roundRect">
            <a:avLst>
              <a:gd name="adj" fmla="val 1967"/>
            </a:avLst>
          </a:prstGeom>
          <a:solidFill>
            <a:srgbClr val="16186C"/>
          </a:solidFill>
          <a:ln w="254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FF00"/>
                </a:solidFill>
                <a:latin typeface="Arial"/>
                <a:ea typeface="Arial"/>
              </a:rPr>
              <a:t>СЛЕПОРОЖДЕННЫЕ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(отсутствуют зрительные представления)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189" name="Google Shape;187;p20"/>
          <p:cNvSpPr/>
          <p:nvPr/>
        </p:nvSpPr>
        <p:spPr>
          <a:xfrm>
            <a:off x="179280" y="3429000"/>
            <a:ext cx="5112000" cy="2142000"/>
          </a:xfrm>
          <a:prstGeom prst="roundRect">
            <a:avLst>
              <a:gd name="adj" fmla="val 1967"/>
            </a:avLst>
          </a:prstGeom>
          <a:solidFill>
            <a:srgbClr val="432169"/>
          </a:solidFill>
          <a:ln w="254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FF00"/>
                </a:solidFill>
                <a:latin typeface="Arial"/>
                <a:ea typeface="Arial"/>
              </a:rPr>
              <a:t>ОСЛЕПШИЕ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(зрительные представления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остались в их памяти)</a:t>
            </a:r>
            <a:r>
              <a:rPr lang="en-US" sz="1800" b="0" strike="noStrike" spc="-1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Чем позже ребенок потерял  зрение, 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тем легче ребенок вспоминает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образ предмета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FFFFFF"/>
                </a:solidFill>
                <a:latin typeface="Arial"/>
                <a:ea typeface="Arial"/>
              </a:rPr>
              <a:t>(явления) по словесному описанию.</a:t>
            </a: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2;p21"/>
          <p:cNvSpPr/>
          <p:nvPr/>
        </p:nvSpPr>
        <p:spPr>
          <a:xfrm>
            <a:off x="5904000" y="2205000"/>
            <a:ext cx="3089880" cy="2375640"/>
          </a:xfrm>
          <a:prstGeom prst="roundRect">
            <a:avLst>
              <a:gd name="adj" fmla="val 1967"/>
            </a:avLst>
          </a:prstGeom>
          <a:noFill/>
          <a:ln w="25400">
            <a:solidFill>
              <a:srgbClr val="2F7AD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400" b="1" strike="noStrike" spc="-1">
                <a:solidFill>
                  <a:srgbClr val="FFFF00"/>
                </a:solidFill>
                <a:latin typeface="Arial"/>
                <a:ea typeface="Arial"/>
              </a:rPr>
              <a:t>СЛАБОВИДЯЩИЕ ДЕТИ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380880" y="533520"/>
            <a:ext cx="8152200" cy="456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EAE2AA"/>
                </a:solidFill>
                <a:latin typeface="Arial"/>
                <a:ea typeface="Arial"/>
              </a:rPr>
              <a:t>КЛАССИФИКАЦИЯ ДЕТЕЙ С НАРУШЕНИЕМ ЗРЕНИЯ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92" name="Google Shape;194;p21"/>
          <p:cNvSpPr/>
          <p:nvPr/>
        </p:nvSpPr>
        <p:spPr>
          <a:xfrm>
            <a:off x="0" y="1052640"/>
            <a:ext cx="6226560" cy="5118840"/>
          </a:xfrm>
          <a:prstGeom prst="rightArrow">
            <a:avLst>
              <a:gd name="adj1" fmla="val 15693"/>
              <a:gd name="adj2" fmla="val 2235"/>
            </a:avLst>
          </a:prstGeom>
          <a:gradFill rotWithShape="0">
            <a:gsLst>
              <a:gs pos="0">
                <a:srgbClr val="3D8CA5"/>
              </a:gs>
              <a:gs pos="100000">
                <a:srgbClr val="87B3ED"/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3" name="Google Shape;195;p21"/>
          <p:cNvSpPr/>
          <p:nvPr/>
        </p:nvSpPr>
        <p:spPr>
          <a:xfrm>
            <a:off x="250920" y="1916280"/>
            <a:ext cx="4752000" cy="989640"/>
          </a:xfrm>
          <a:prstGeom prst="roundRect">
            <a:avLst>
              <a:gd name="adj" fmla="val 1967"/>
            </a:avLst>
          </a:prstGeom>
          <a:solidFill>
            <a:srgbClr val="12302A"/>
          </a:solidFill>
          <a:ln w="254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FFFF"/>
                </a:solidFill>
                <a:latin typeface="Arial"/>
                <a:ea typeface="Arial"/>
              </a:rPr>
              <a:t>дети с остротой зрения 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FFFF"/>
                </a:solidFill>
                <a:latin typeface="Arial"/>
                <a:ea typeface="Arial"/>
              </a:rPr>
              <a:t>от 0,05 до 0,4 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94" name="Google Shape;196;p21"/>
          <p:cNvSpPr/>
          <p:nvPr/>
        </p:nvSpPr>
        <p:spPr>
          <a:xfrm>
            <a:off x="250920" y="3141720"/>
            <a:ext cx="4680360" cy="989640"/>
          </a:xfrm>
          <a:prstGeom prst="roundRect">
            <a:avLst>
              <a:gd name="adj" fmla="val 1967"/>
            </a:avLst>
          </a:prstGeom>
          <a:solidFill>
            <a:srgbClr val="371B55"/>
          </a:solidFill>
          <a:ln w="254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FFFF"/>
                </a:solidFill>
                <a:latin typeface="Arial"/>
                <a:ea typeface="Arial"/>
              </a:rPr>
              <a:t>дети с нарушением 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FFFF"/>
                </a:solidFill>
                <a:latin typeface="Arial"/>
                <a:ea typeface="Arial"/>
              </a:rPr>
              <a:t>поля зрения</a:t>
            </a:r>
            <a:r>
              <a:rPr lang="en-US" sz="1800" b="0" strike="noStrike" spc="-1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95" name="Google Shape;197;p21"/>
          <p:cNvSpPr/>
          <p:nvPr/>
        </p:nvSpPr>
        <p:spPr>
          <a:xfrm>
            <a:off x="250920" y="4437000"/>
            <a:ext cx="4607640" cy="989640"/>
          </a:xfrm>
          <a:prstGeom prst="roundRect">
            <a:avLst>
              <a:gd name="adj" fmla="val 1967"/>
            </a:avLst>
          </a:prstGeom>
          <a:solidFill>
            <a:srgbClr val="0B2445"/>
          </a:solidFill>
          <a:ln w="254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FFFF"/>
                </a:solidFill>
                <a:latin typeface="Arial"/>
                <a:ea typeface="Arial"/>
              </a:rPr>
              <a:t>дети с патологией 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FFFF"/>
                </a:solidFill>
                <a:latin typeface="Arial"/>
                <a:ea typeface="Arial"/>
              </a:rPr>
              <a:t>цветоощущения,</a:t>
            </a:r>
            <a:endParaRPr lang="ru-RU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FFFF"/>
                </a:solidFill>
                <a:latin typeface="Arial"/>
                <a:ea typeface="Arial"/>
              </a:rPr>
              <a:t> косоглазием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380880" y="533520"/>
            <a:ext cx="8152200" cy="456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EAE2AA"/>
                </a:solidFill>
                <a:latin typeface="Arial"/>
                <a:ea typeface="Arial"/>
              </a:rPr>
              <a:t>ПСИХОЛОГИЧЕСКИЕ ОСОБЕННОСТИ ДЕТЕЙ С ПАТОЛОГИЕЙ ЗРЕНИЯ</a:t>
            </a:r>
            <a:endParaRPr lang="ru-RU" sz="2800" b="0" strike="noStrike" spc="-1">
              <a:latin typeface="Arial"/>
            </a:endParaRPr>
          </a:p>
        </p:txBody>
      </p:sp>
      <p:grpSp>
        <p:nvGrpSpPr>
          <p:cNvPr id="197" name="Google Shape;203;p22"/>
          <p:cNvGrpSpPr/>
          <p:nvPr/>
        </p:nvGrpSpPr>
        <p:grpSpPr>
          <a:xfrm>
            <a:off x="250920" y="1484280"/>
            <a:ext cx="8641440" cy="4896720"/>
            <a:chOff x="250920" y="1484280"/>
            <a:chExt cx="8641440" cy="4896720"/>
          </a:xfrm>
        </p:grpSpPr>
        <p:sp>
          <p:nvSpPr>
            <p:cNvPr id="198" name="Google Shape;204;p22"/>
            <p:cNvSpPr/>
            <p:nvPr/>
          </p:nvSpPr>
          <p:spPr>
            <a:xfrm>
              <a:off x="8029080" y="1484280"/>
              <a:ext cx="853920" cy="1238400"/>
            </a:xfrm>
            <a:custGeom>
              <a:avLst/>
              <a:gdLst/>
              <a:ahLst/>
              <a:cxnLst/>
              <a:rect l="l" t="t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0">
              <a:gsLst>
                <a:gs pos="0">
                  <a:srgbClr val="163867"/>
                </a:gs>
                <a:gs pos="50000">
                  <a:srgbClr val="2F7ADF"/>
                </a:gs>
                <a:gs pos="100000">
                  <a:srgbClr val="163867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" name="Google Shape;205;p22"/>
            <p:cNvSpPr/>
            <p:nvPr/>
          </p:nvSpPr>
          <p:spPr>
            <a:xfrm>
              <a:off x="3934080" y="1484280"/>
              <a:ext cx="4958280" cy="792000"/>
            </a:xfrm>
            <a:custGeom>
              <a:avLst/>
              <a:gdLst/>
              <a:ahLst/>
              <a:cxnLst/>
              <a:rect l="l" t="t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" name="Google Shape;206;p22"/>
            <p:cNvSpPr/>
            <p:nvPr/>
          </p:nvSpPr>
          <p:spPr>
            <a:xfrm>
              <a:off x="7169400" y="2702880"/>
              <a:ext cx="853920" cy="1231560"/>
            </a:xfrm>
            <a:custGeom>
              <a:avLst/>
              <a:gdLst/>
              <a:ahLst/>
              <a:cxnLst/>
              <a:rect l="l" t="t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0">
              <a:gsLst>
                <a:gs pos="0">
                  <a:srgbClr val="40265D"/>
                </a:gs>
                <a:gs pos="50000">
                  <a:srgbClr val="8A52C8"/>
                </a:gs>
                <a:gs pos="100000">
                  <a:srgbClr val="40265D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1" name="Google Shape;207;p22"/>
            <p:cNvSpPr/>
            <p:nvPr/>
          </p:nvSpPr>
          <p:spPr>
            <a:xfrm>
              <a:off x="2702160" y="2702880"/>
              <a:ext cx="5330520" cy="789480"/>
            </a:xfrm>
            <a:custGeom>
              <a:avLst/>
              <a:gdLst/>
              <a:ahLst/>
              <a:cxnLst/>
              <a:rect l="l" t="t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chemeClr val="hlink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2" name="Google Shape;208;p22"/>
            <p:cNvSpPr/>
            <p:nvPr/>
          </p:nvSpPr>
          <p:spPr>
            <a:xfrm>
              <a:off x="6307560" y="3921480"/>
              <a:ext cx="848880" cy="1236240"/>
            </a:xfrm>
            <a:custGeom>
              <a:avLst/>
              <a:gdLst/>
              <a:ahLst/>
              <a:cxnLst/>
              <a:rect l="l" t="t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0">
              <a:gsLst>
                <a:gs pos="0">
                  <a:srgbClr val="663E1A"/>
                </a:gs>
                <a:gs pos="50000">
                  <a:srgbClr val="DD8739"/>
                </a:gs>
                <a:gs pos="100000">
                  <a:srgbClr val="663E1A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3" name="Google Shape;209;p22"/>
            <p:cNvSpPr/>
            <p:nvPr/>
          </p:nvSpPr>
          <p:spPr>
            <a:xfrm>
              <a:off x="5450400" y="5142600"/>
              <a:ext cx="856080" cy="1238400"/>
            </a:xfrm>
            <a:custGeom>
              <a:avLst/>
              <a:gdLst/>
              <a:ahLst/>
              <a:cxnLst/>
              <a:rect l="l" t="t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0">
              <a:gsLst>
                <a:gs pos="0">
                  <a:srgbClr val="20554B"/>
                </a:gs>
                <a:gs pos="50000">
                  <a:srgbClr val="45B7A1"/>
                </a:gs>
                <a:gs pos="100000">
                  <a:srgbClr val="20554B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4" name="Google Shape;210;p22"/>
            <p:cNvSpPr/>
            <p:nvPr/>
          </p:nvSpPr>
          <p:spPr>
            <a:xfrm>
              <a:off x="253080" y="5149440"/>
              <a:ext cx="6053400" cy="789480"/>
            </a:xfrm>
            <a:custGeom>
              <a:avLst/>
              <a:gdLst/>
              <a:ahLst/>
              <a:cxnLst/>
              <a:rect l="l" t="t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5" name="Google Shape;211;p22"/>
            <p:cNvSpPr/>
            <p:nvPr/>
          </p:nvSpPr>
          <p:spPr>
            <a:xfrm>
              <a:off x="1131480" y="1710000"/>
              <a:ext cx="2725920" cy="3987360"/>
            </a:xfrm>
            <a:custGeom>
              <a:avLst/>
              <a:gdLst/>
              <a:ahLst/>
              <a:cxnLst/>
              <a:rect l="l" t="t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0">
              <a:gsLst>
                <a:gs pos="0">
                  <a:srgbClr val="D11364"/>
                </a:gs>
                <a:gs pos="100000">
                  <a:srgbClr val="61092E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6" name="Google Shape;212;p22"/>
            <p:cNvSpPr/>
            <p:nvPr/>
          </p:nvSpPr>
          <p:spPr>
            <a:xfrm>
              <a:off x="3934080" y="2256480"/>
              <a:ext cx="4103280" cy="447480"/>
            </a:xfrm>
            <a:prstGeom prst="rect">
              <a:avLst/>
            </a:prstGeom>
            <a:gradFill rotWithShape="0">
              <a:gsLst>
                <a:gs pos="0">
                  <a:srgbClr val="2259A2"/>
                </a:gs>
                <a:gs pos="50000">
                  <a:srgbClr val="2F7ADF"/>
                </a:gs>
                <a:gs pos="100000">
                  <a:srgbClr val="2259A2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endParaRPr lang="ru-RU" sz="18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600" b="1" strike="noStrike" spc="-1">
                  <a:solidFill>
                    <a:srgbClr val="0B2445"/>
                  </a:solidFill>
                  <a:latin typeface="Nunito"/>
                  <a:ea typeface="Nunito"/>
                </a:rPr>
                <a:t>ПАТОЛОГИЧЕСКОЕ </a:t>
              </a: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600" b="1" strike="noStrike" spc="-1">
                  <a:solidFill>
                    <a:srgbClr val="0B2445"/>
                  </a:solidFill>
                  <a:latin typeface="Nunito"/>
                  <a:ea typeface="Nunito"/>
                </a:rPr>
                <a:t>ФОРМИРОВАНИЕ ЛИЧНОСТИ</a:t>
              </a: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400" b="1" strike="noStrike" spc="-1">
                  <a:solidFill>
                    <a:srgbClr val="0B2445"/>
                  </a:solidFill>
                  <a:latin typeface="Nunito"/>
                  <a:ea typeface="Nunito"/>
                </a:rPr>
                <a:t>ОГРАНИЧЕНИЕ В ОБЩЕНИИ</a:t>
              </a:r>
              <a:endParaRPr lang="ru-RU" sz="1400" b="0" strike="noStrike" spc="-1">
                <a:latin typeface="Arial"/>
              </a:endParaRPr>
            </a:p>
          </p:txBody>
        </p:sp>
        <p:sp>
          <p:nvSpPr>
            <p:cNvPr id="207" name="Google Shape;213;p22"/>
            <p:cNvSpPr/>
            <p:nvPr/>
          </p:nvSpPr>
          <p:spPr>
            <a:xfrm>
              <a:off x="2704680" y="3493800"/>
              <a:ext cx="4473000" cy="436320"/>
            </a:xfrm>
            <a:prstGeom prst="rect">
              <a:avLst/>
            </a:prstGeom>
            <a:gradFill rotWithShape="0">
              <a:gsLst>
                <a:gs pos="0">
                  <a:srgbClr val="643B91"/>
                </a:gs>
                <a:gs pos="50000">
                  <a:srgbClr val="8A52C8"/>
                </a:gs>
                <a:gs pos="100000">
                  <a:srgbClr val="643B91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500" b="1" strike="noStrike" spc="-1">
                  <a:solidFill>
                    <a:srgbClr val="0B2445"/>
                  </a:solidFill>
                  <a:latin typeface="Nunito"/>
                  <a:ea typeface="Nunito"/>
                </a:rPr>
                <a:t>ОСОБЕННОСТИ ПАМЯТИ, </a:t>
              </a:r>
              <a:endParaRPr lang="ru-RU" sz="15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500" b="1" strike="noStrike" spc="-1">
                  <a:solidFill>
                    <a:srgbClr val="0B2445"/>
                  </a:solidFill>
                  <a:latin typeface="Nunito"/>
                  <a:ea typeface="Nunito"/>
                </a:rPr>
                <a:t>МЫШЛЕНИЯ</a:t>
              </a:r>
              <a:endParaRPr lang="ru-RU" sz="1500" b="0" strike="noStrike" spc="-1">
                <a:latin typeface="Arial"/>
              </a:endParaRPr>
            </a:p>
          </p:txBody>
        </p:sp>
        <p:sp>
          <p:nvSpPr>
            <p:cNvPr id="208" name="Google Shape;214;p22"/>
            <p:cNvSpPr/>
            <p:nvPr/>
          </p:nvSpPr>
          <p:spPr>
            <a:xfrm>
              <a:off x="1479960" y="3921480"/>
              <a:ext cx="5685840" cy="796680"/>
            </a:xfrm>
            <a:custGeom>
              <a:avLst/>
              <a:gdLst/>
              <a:ahLst/>
              <a:cxnLst/>
              <a:rect l="l" t="t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chemeClr val="folHlink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9" name="Google Shape;215;p22"/>
            <p:cNvSpPr/>
            <p:nvPr/>
          </p:nvSpPr>
          <p:spPr>
            <a:xfrm>
              <a:off x="1485000" y="4716720"/>
              <a:ext cx="4840560" cy="436320"/>
            </a:xfrm>
            <a:prstGeom prst="rect">
              <a:avLst/>
            </a:prstGeom>
            <a:gradFill rotWithShape="0">
              <a:gsLst>
                <a:gs pos="0">
                  <a:srgbClr val="A06229"/>
                </a:gs>
                <a:gs pos="50000">
                  <a:srgbClr val="DD8739"/>
                </a:gs>
                <a:gs pos="100000">
                  <a:srgbClr val="A06229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400" b="1" strike="noStrike" spc="-1">
                  <a:solidFill>
                    <a:srgbClr val="0B2445"/>
                  </a:solidFill>
                  <a:latin typeface="Nunito"/>
                  <a:ea typeface="Nunito"/>
                </a:rPr>
                <a:t>ТРУДНОСТИ ПРОСТРАНСТВЕННОГО ВОПРИЯТИЯ, </a:t>
              </a:r>
              <a:endParaRPr lang="ru-RU" sz="14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400" b="1" strike="noStrike" spc="-1">
                  <a:solidFill>
                    <a:srgbClr val="0B2445"/>
                  </a:solidFill>
                  <a:latin typeface="Nunito"/>
                  <a:ea typeface="Nunito"/>
                </a:rPr>
                <a:t>ОРИЕНТИРОВКИ В ПРОСТРАНСТВЕ</a:t>
              </a:r>
              <a:endParaRPr lang="ru-RU" sz="1400" b="0" strike="noStrike" spc="-1">
                <a:latin typeface="Arial"/>
              </a:endParaRPr>
            </a:p>
          </p:txBody>
        </p:sp>
        <p:sp>
          <p:nvSpPr>
            <p:cNvPr id="210" name="Google Shape;216;p22"/>
            <p:cNvSpPr/>
            <p:nvPr/>
          </p:nvSpPr>
          <p:spPr>
            <a:xfrm>
              <a:off x="250920" y="5942520"/>
              <a:ext cx="5210280" cy="434160"/>
            </a:xfrm>
            <a:prstGeom prst="rect">
              <a:avLst/>
            </a:prstGeom>
            <a:gradFill rotWithShape="0">
              <a:gsLst>
                <a:gs pos="0">
                  <a:srgbClr val="328575"/>
                </a:gs>
                <a:gs pos="50000">
                  <a:srgbClr val="45B7A1"/>
                </a:gs>
                <a:gs pos="100000">
                  <a:srgbClr val="328575"/>
                </a:gs>
              </a:gsLst>
              <a:lin ang="27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600" b="1" strike="noStrike" spc="-1">
                  <a:solidFill>
                    <a:srgbClr val="0B2445"/>
                  </a:solidFill>
                  <a:latin typeface="Nunito"/>
                  <a:ea typeface="Nunito"/>
                </a:rPr>
                <a:t>ИСКАЖЕНИЕ </a:t>
              </a: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600" b="1" strike="noStrike" spc="-1">
                  <a:solidFill>
                    <a:srgbClr val="0B2445"/>
                  </a:solidFill>
                  <a:latin typeface="Nunito"/>
                  <a:ea typeface="Nunito"/>
                </a:rPr>
                <a:t>ЗРИТЕЛЬНОГО ВОСПРИЯТИЯ</a:t>
              </a:r>
              <a:endParaRPr lang="ru-RU" sz="1600" b="0" strike="noStrike" spc="-1">
                <a:latin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F3C7D"/>
      </a:dk2>
      <a:lt2>
        <a:srgbClr val="EAE2AA"/>
      </a:lt2>
      <a:accent1>
        <a:srgbClr val="45B7A1"/>
      </a:accent1>
      <a:accent2>
        <a:srgbClr val="2F7ADF"/>
      </a:accent2>
      <a:accent3>
        <a:srgbClr val="AAAFBF"/>
      </a:accent3>
      <a:accent4>
        <a:srgbClr val="DADADA"/>
      </a:accent4>
      <a:accent5>
        <a:srgbClr val="B0D8CD"/>
      </a:accent5>
      <a:accent6>
        <a:srgbClr val="2A6ECA"/>
      </a:accent6>
      <a:hlink>
        <a:srgbClr val="8A52C8"/>
      </a:hlink>
      <a:folHlink>
        <a:srgbClr val="DD87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F3C7D"/>
      </a:dk2>
      <a:lt2>
        <a:srgbClr val="EAE2AA"/>
      </a:lt2>
      <a:accent1>
        <a:srgbClr val="45B7A1"/>
      </a:accent1>
      <a:accent2>
        <a:srgbClr val="2F7ADF"/>
      </a:accent2>
      <a:accent3>
        <a:srgbClr val="AAAFBF"/>
      </a:accent3>
      <a:accent4>
        <a:srgbClr val="DADADA"/>
      </a:accent4>
      <a:accent5>
        <a:srgbClr val="B0D8CD"/>
      </a:accent5>
      <a:accent6>
        <a:srgbClr val="2A6ECA"/>
      </a:accent6>
      <a:hlink>
        <a:srgbClr val="8A52C8"/>
      </a:hlink>
      <a:folHlink>
        <a:srgbClr val="DD87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F3C7D"/>
      </a:dk2>
      <a:lt2>
        <a:srgbClr val="EAE2AA"/>
      </a:lt2>
      <a:accent1>
        <a:srgbClr val="45B7A1"/>
      </a:accent1>
      <a:accent2>
        <a:srgbClr val="2F7ADF"/>
      </a:accent2>
      <a:accent3>
        <a:srgbClr val="AAAFBF"/>
      </a:accent3>
      <a:accent4>
        <a:srgbClr val="DADADA"/>
      </a:accent4>
      <a:accent5>
        <a:srgbClr val="B0D8CD"/>
      </a:accent5>
      <a:accent6>
        <a:srgbClr val="2A6ECA"/>
      </a:accent6>
      <a:hlink>
        <a:srgbClr val="8A52C8"/>
      </a:hlink>
      <a:folHlink>
        <a:srgbClr val="DD87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617</Words>
  <Application>Microsoft Office PowerPoint</Application>
  <PresentationFormat>Экран (4:3)</PresentationFormat>
  <Paragraphs>165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DejaVu Sans</vt:lpstr>
      <vt:lpstr>Noto Sans Symbols</vt:lpstr>
      <vt:lpstr>Nunito</vt:lpstr>
      <vt:lpstr>Symbol</vt:lpstr>
      <vt:lpstr>Verdana</vt:lpstr>
      <vt:lpstr>Wingdings</vt:lpstr>
      <vt:lpstr>Office Theme</vt:lpstr>
      <vt:lpstr>Office Theme</vt:lpstr>
      <vt:lpstr>Office Theme</vt:lpstr>
      <vt:lpstr>Презентация PowerPoint</vt:lpstr>
      <vt:lpstr>ОСНОВНЫЕ ПОНЯТИЯ,  «ЗРЕНИЕ»</vt:lpstr>
      <vt:lpstr>Презентация PowerPoint</vt:lpstr>
      <vt:lpstr>Причины зрительных нарушений</vt:lpstr>
      <vt:lpstr>Причины зрительных нарушений</vt:lpstr>
      <vt:lpstr>КЛАССИФИКАЦИЯ ДЕТЕЙ  С НАРУШЕНИЯМИ ЗРЕНИЯ </vt:lpstr>
      <vt:lpstr>КЛАССИФИКАЦИЯ ДЕТЕЙ  С НАРУШЕНИЯМИ ЗРЕНИЯ</vt:lpstr>
      <vt:lpstr>КЛАССИФИКАЦИЯ ДЕТЕЙ С НАРУШЕНИЕМ ЗРЕНИЯ</vt:lpstr>
      <vt:lpstr>ПСИХОЛОГИЧЕСКИЕ ОСОБЕННОСТИ ДЕТЕЙ С ПАТОЛОГИЕЙ ЗРЕНИЯ</vt:lpstr>
      <vt:lpstr>СРЕДСТВА ОБУЧЕНИЯ   ЧТЕНИЮ И ПИСЬМУ</vt:lpstr>
      <vt:lpstr>ОБУЧЕНИЕ СЛАБОВИДЯЩИХ ДЕТЕЙ</vt:lpstr>
      <vt:lpstr>ОПТИЧЕСКИЕ ИНДИВИДУАЛЬНЫЕ СРЕДСТВА </vt:lpstr>
      <vt:lpstr>                                ОБУЧЕНИЕ                        ДЕТЕЙ С НАРУШЕНИЯМИ ЗРЕНИЯ      Педагог должен соблюдать следующие правила:</vt:lpstr>
      <vt:lpstr>ПРОФИЛАКТИКА ЗРИТЕЛЬНЫХ НАРУШЕНИЙ</vt:lpstr>
      <vt:lpstr>         Литературные источники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Школа</dc:creator>
  <dc:description/>
  <cp:lastModifiedBy>RePack by Diakov</cp:lastModifiedBy>
  <cp:revision>6</cp:revision>
  <dcterms:modified xsi:type="dcterms:W3CDTF">2022-11-22T08:00:24Z</dcterms:modified>
  <dc:language>ru-RU</dc:language>
</cp:coreProperties>
</file>