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_rels/slide26.xml.rels" ContentType="application/vnd.openxmlformats-package.relationships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media/image53.jpeg" ContentType="image/jpeg"/>
  <Override PartName="/ppt/media/image1.jpeg" ContentType="image/jpeg"/>
  <Override PartName="/ppt/media/image9.jpeg" ContentType="image/jpeg"/>
  <Override PartName="/ppt/media/image54.jpeg" ContentType="image/jpeg"/>
  <Override PartName="/ppt/media/image2.jpeg" ContentType="image/jpeg"/>
  <Override PartName="/ppt/media/image55.jpeg" ContentType="image/jpeg"/>
  <Override PartName="/ppt/media/image3.jpeg" ContentType="image/jpeg"/>
  <Override PartName="/ppt/media/image56.jpeg" ContentType="image/jpeg"/>
  <Override PartName="/ppt/media/image4.jpeg" ContentType="image/jpeg"/>
  <Override PartName="/ppt/media/image7.png" ContentType="image/png"/>
  <Override PartName="/ppt/media/image62.jpeg" ContentType="image/jpeg"/>
  <Override PartName="/ppt/media/image5.jpeg" ContentType="image/jpeg"/>
  <Override PartName="/ppt/media/image57.jpeg" ContentType="image/jpeg"/>
  <Override PartName="/ppt/media/image6.jpeg" ContentType="image/jpeg"/>
  <Override PartName="/ppt/media/image58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47.jpeg" ContentType="image/jpe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png" ContentType="image/png"/>
  <Override PartName="/ppt/media/image41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3.jpeg" ContentType="image/jpeg"/>
  <Override PartName="/ppt/media/image64.jpeg" ContentType="image/jpeg"/>
  <Override PartName="/ppt/media/image6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E66F84E-D5AB-419B-8F9B-DA0456AD6F4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3453BD5-11B6-4BE2-9809-004B08BF88C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D81B184-E6FB-4D32-978C-C460207FAEE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458221F-6B48-469C-8CBA-FACD3CAC6FB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AD19190-BA85-4E97-8C5C-6186E2C0B50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8C8C0C9-4E48-45D7-B7D2-93CA7379B0C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332640"/>
            <a:ext cx="8362800" cy="633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Microsoft YaHei"/>
              </a:rPr>
              <a:t>ГКОУ ВО «Гусь-Хрустальная специальная (коррекционная) общеобразовательная школа-интернет»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Calibri"/>
              </a:rPr>
              <a:t>Тема урока: «Растительный и животный мир Арктики»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                                             </a:t>
            </a: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Разработала, подготовила  и провела: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                                             </a:t>
            </a: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учитель географии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                                             </a:t>
            </a: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высшей квалификационной категории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                                             </a:t>
            </a: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Алянчикова М.Д.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60640"/>
            <a:ext cx="8434800" cy="633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Особенности природы Арктики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Рисунок 3" descr=""/>
          <p:cNvPicPr/>
          <p:nvPr/>
        </p:nvPicPr>
        <p:blipFill>
          <a:blip r:embed="rId1"/>
          <a:stretch/>
        </p:blipFill>
        <p:spPr>
          <a:xfrm>
            <a:off x="825480" y="888840"/>
            <a:ext cx="7706520" cy="549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60640"/>
            <a:ext cx="8229240" cy="619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Полярный день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Рисунок 3" descr=""/>
          <p:cNvPicPr/>
          <p:nvPr/>
        </p:nvPicPr>
        <p:blipFill>
          <a:blip r:embed="rId1"/>
          <a:stretch/>
        </p:blipFill>
        <p:spPr>
          <a:xfrm>
            <a:off x="179640" y="1052640"/>
            <a:ext cx="8460000" cy="547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374760" y="260640"/>
            <a:ext cx="8229240" cy="626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Полярная ночь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Рисунок 3" descr=""/>
          <p:cNvPicPr/>
          <p:nvPr/>
        </p:nvPicPr>
        <p:blipFill>
          <a:blip r:embed="rId1"/>
          <a:stretch/>
        </p:blipFill>
        <p:spPr>
          <a:xfrm>
            <a:off x="539640" y="1052640"/>
            <a:ext cx="8064360" cy="547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60640"/>
            <a:ext cx="8362800" cy="626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Полярное сияние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Рисунок 3" descr=""/>
          <p:cNvPicPr/>
          <p:nvPr/>
        </p:nvPicPr>
        <p:blipFill>
          <a:blip r:embed="rId1"/>
          <a:stretch/>
        </p:blipFill>
        <p:spPr>
          <a:xfrm>
            <a:off x="3996000" y="1128600"/>
            <a:ext cx="4926240" cy="381600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4" descr=""/>
          <p:cNvPicPr/>
          <p:nvPr/>
        </p:nvPicPr>
        <p:blipFill>
          <a:blip r:embed="rId2"/>
          <a:stretch/>
        </p:blipFill>
        <p:spPr>
          <a:xfrm>
            <a:off x="238680" y="1095120"/>
            <a:ext cx="3266640" cy="537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188640"/>
            <a:ext cx="8229240" cy="6408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Айсберги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Рисунок 3" descr=""/>
          <p:cNvPicPr/>
          <p:nvPr/>
        </p:nvPicPr>
        <p:blipFill>
          <a:blip r:embed="rId1"/>
          <a:stretch/>
        </p:blipFill>
        <p:spPr>
          <a:xfrm>
            <a:off x="4788000" y="260640"/>
            <a:ext cx="4248000" cy="316800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4" descr=""/>
          <p:cNvPicPr/>
          <p:nvPr/>
        </p:nvPicPr>
        <p:blipFill>
          <a:blip r:embed="rId2"/>
          <a:stretch/>
        </p:blipFill>
        <p:spPr>
          <a:xfrm>
            <a:off x="452520" y="2277000"/>
            <a:ext cx="4069080" cy="4215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67640" y="260640"/>
            <a:ext cx="8290800" cy="626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               </a:t>
            </a:r>
            <a:r>
              <a:rPr b="1" lang="ru-RU" sz="3600" spc="-1" strike="noStrike">
                <a:solidFill>
                  <a:srgbClr val="4f81bd"/>
                </a:solidFill>
                <a:latin typeface="Calibri"/>
              </a:rPr>
              <a:t>Тема урока: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ru-RU" sz="4800" spc="-1" strike="noStrike">
                <a:solidFill>
                  <a:srgbClr val="ff0000"/>
                </a:solidFill>
                <a:latin typeface="Calibri"/>
              </a:rPr>
              <a:t>Зона арктических пустынь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4400" spc="-1" strike="noStrike">
                <a:solidFill>
                  <a:srgbClr val="00b050"/>
                </a:solidFill>
                <a:latin typeface="Calibri"/>
              </a:rPr>
              <a:t>Растительный и животный мир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                                     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Calibri"/>
              </a:rPr>
              <a:t>                                         </a:t>
            </a:r>
            <a:r>
              <a:rPr b="1" lang="ru-RU" sz="2800" spc="-1" strike="noStrike">
                <a:solidFill>
                  <a:srgbClr val="0070c0"/>
                </a:solidFill>
                <a:latin typeface="Calibri"/>
              </a:rPr>
              <a:t>План: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1.Растительный мир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2.Животный мир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3.Охрана природы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395640" y="260640"/>
            <a:ext cx="8290800" cy="626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80"/>
              </a:spcBef>
              <a:tabLst>
                <a:tab algn="l" pos="0"/>
              </a:tabLst>
            </a:pPr>
            <a:r>
              <a:rPr b="0" lang="ru-RU" sz="5400" spc="-1" strike="noStrike">
                <a:solidFill>
                  <a:srgbClr val="00b050"/>
                </a:solidFill>
                <a:latin typeface="Calibri"/>
              </a:rPr>
              <a:t>        </a:t>
            </a:r>
            <a:r>
              <a:rPr b="0" lang="ru-RU" sz="5400" spc="-1" strike="noStrike">
                <a:solidFill>
                  <a:srgbClr val="ff0000"/>
                </a:solidFill>
                <a:latin typeface="Calibri"/>
              </a:rPr>
              <a:t>Растительный мир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b05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600" spc="-1" strike="noStrike">
                <a:solidFill>
                  <a:srgbClr val="00b050"/>
                </a:solidFill>
                <a:latin typeface="Calibri"/>
              </a:rPr>
              <a:t>Мхи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Рисунок 4" descr=""/>
          <p:cNvPicPr/>
          <p:nvPr/>
        </p:nvPicPr>
        <p:blipFill>
          <a:blip r:embed="rId1"/>
          <a:stretch/>
        </p:blipFill>
        <p:spPr>
          <a:xfrm>
            <a:off x="181440" y="1882440"/>
            <a:ext cx="4174200" cy="470268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" descr=""/>
          <p:cNvPicPr/>
          <p:nvPr/>
        </p:nvPicPr>
        <p:blipFill>
          <a:blip r:embed="rId2"/>
          <a:stretch/>
        </p:blipFill>
        <p:spPr>
          <a:xfrm>
            <a:off x="4860000" y="1268640"/>
            <a:ext cx="4032000" cy="367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60640"/>
            <a:ext cx="8229240" cy="626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80"/>
              </a:spcBef>
              <a:tabLst>
                <a:tab algn="l" pos="0"/>
              </a:tabLst>
            </a:pPr>
            <a:r>
              <a:rPr b="0" lang="ru-RU" sz="54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ru-RU" sz="5400" spc="-1" strike="noStrike">
                <a:solidFill>
                  <a:srgbClr val="ff0000"/>
                </a:solidFill>
                <a:latin typeface="Calibri"/>
              </a:rPr>
              <a:t>Растительный мир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b05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600" spc="-1" strike="noStrike">
                <a:solidFill>
                  <a:srgbClr val="00b050"/>
                </a:solidFill>
                <a:latin typeface="Calibri"/>
              </a:rPr>
              <a:t>Лишайники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Рисунок 3" descr=""/>
          <p:cNvPicPr/>
          <p:nvPr/>
        </p:nvPicPr>
        <p:blipFill>
          <a:blip r:embed="rId1"/>
          <a:stretch/>
        </p:blipFill>
        <p:spPr>
          <a:xfrm>
            <a:off x="467640" y="1917000"/>
            <a:ext cx="4104000" cy="452628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4" descr=""/>
          <p:cNvPicPr/>
          <p:nvPr/>
        </p:nvPicPr>
        <p:blipFill>
          <a:blip r:embed="rId2"/>
          <a:stretch/>
        </p:blipFill>
        <p:spPr>
          <a:xfrm>
            <a:off x="5076000" y="1143000"/>
            <a:ext cx="3815640" cy="430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404640"/>
            <a:ext cx="8229240" cy="619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-RU" sz="6000" spc="-1" strike="noStrike">
                <a:solidFill>
                  <a:srgbClr val="00b050"/>
                </a:solidFill>
                <a:latin typeface="Calibri"/>
              </a:rPr>
              <a:t>    </a:t>
            </a: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Растительный мир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b05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600" spc="-1" strike="noStrike">
                <a:solidFill>
                  <a:srgbClr val="00b050"/>
                </a:solidFill>
                <a:latin typeface="Calibri"/>
              </a:rPr>
              <a:t>Водоросли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Рисунок 3" descr=""/>
          <p:cNvPicPr/>
          <p:nvPr/>
        </p:nvPicPr>
        <p:blipFill>
          <a:blip r:embed="rId1"/>
          <a:stretch/>
        </p:blipFill>
        <p:spPr>
          <a:xfrm>
            <a:off x="971640" y="2133000"/>
            <a:ext cx="7344360" cy="44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ff0000"/>
                </a:solidFill>
                <a:latin typeface="Times New Roman"/>
              </a:rPr>
              <a:t>Растительный мир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457200" y="1340640"/>
            <a:ext cx="8229240" cy="478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b05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b050"/>
                </a:solidFill>
                <a:latin typeface="Calibri"/>
              </a:rPr>
              <a:t>Полярные маки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2" name="Рисунок 3" descr=""/>
          <p:cNvPicPr/>
          <p:nvPr/>
        </p:nvPicPr>
        <p:blipFill>
          <a:blip r:embed="rId1"/>
          <a:stretch/>
        </p:blipFill>
        <p:spPr>
          <a:xfrm>
            <a:off x="4788000" y="1340640"/>
            <a:ext cx="4176000" cy="345600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4" descr=""/>
          <p:cNvPicPr/>
          <p:nvPr/>
        </p:nvPicPr>
        <p:blipFill>
          <a:blip r:embed="rId2"/>
          <a:stretch/>
        </p:blipFill>
        <p:spPr>
          <a:xfrm>
            <a:off x="251640" y="2781000"/>
            <a:ext cx="4104000" cy="3879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27640" y="260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7000"/>
          </a:bodyPr>
          <a:p>
            <a:pPr algn="ctr">
              <a:lnSpc>
                <a:spcPct val="100000"/>
              </a:lnSpc>
            </a:pPr>
            <a:br/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Зона арктических пустынь.</a:t>
            </a:r>
            <a:br/>
            <a:r>
              <a:rPr b="1" lang="ru-RU" sz="5300" spc="-1" strike="noStrike">
                <a:solidFill>
                  <a:srgbClr val="ff0000"/>
                </a:solidFill>
                <a:latin typeface="Calibri"/>
              </a:rPr>
              <a:t>Арктика</a:t>
            </a:r>
            <a:br/>
            <a:endParaRPr b="0" lang="ru-RU" sz="5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Рисунок 3" descr=""/>
          <p:cNvPicPr/>
          <p:nvPr/>
        </p:nvPicPr>
        <p:blipFill>
          <a:blip r:embed="rId1"/>
          <a:stretch/>
        </p:blipFill>
        <p:spPr>
          <a:xfrm>
            <a:off x="827640" y="2061000"/>
            <a:ext cx="7632360" cy="44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116640"/>
            <a:ext cx="8146800" cy="1300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Животный мир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457200" y="1268640"/>
            <a:ext cx="8229240" cy="4857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80"/>
              </a:spcBef>
              <a:buClr>
                <a:srgbClr val="4f81bd"/>
              </a:buClr>
              <a:buFont typeface="Arial"/>
              <a:buChar char="•"/>
            </a:pPr>
            <a:r>
              <a:rPr b="0" lang="ru-RU" sz="5400" spc="-1" strike="noStrike">
                <a:solidFill>
                  <a:srgbClr val="4f81bd"/>
                </a:solidFill>
                <a:latin typeface="Calibri"/>
              </a:rPr>
              <a:t>Рыбы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080"/>
              </a:spcBef>
              <a:buClr>
                <a:srgbClr val="4f81bd"/>
              </a:buClr>
              <a:buFont typeface="Arial"/>
              <a:buChar char="•"/>
            </a:pPr>
            <a:r>
              <a:rPr b="0" lang="ru-RU" sz="5400" spc="-1" strike="noStrike">
                <a:solidFill>
                  <a:srgbClr val="4f81bd"/>
                </a:solidFill>
                <a:latin typeface="Calibri"/>
              </a:rPr>
              <a:t>Птицы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080"/>
              </a:spcBef>
              <a:buClr>
                <a:srgbClr val="4f81bd"/>
              </a:buClr>
              <a:buFont typeface="Arial"/>
              <a:buChar char="•"/>
            </a:pPr>
            <a:r>
              <a:rPr b="0" lang="ru-RU" sz="5400" spc="-1" strike="noStrike">
                <a:solidFill>
                  <a:srgbClr val="4f81bd"/>
                </a:solidFill>
                <a:latin typeface="Calibri"/>
              </a:rPr>
              <a:t>Морские животные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080"/>
              </a:spcBef>
              <a:buClr>
                <a:srgbClr val="4f81bd"/>
              </a:buClr>
              <a:buFont typeface="Arial"/>
              <a:buChar char="•"/>
            </a:pPr>
            <a:r>
              <a:rPr b="0" lang="ru-RU" sz="5400" spc="-1" strike="noStrike">
                <a:solidFill>
                  <a:srgbClr val="4f81bd"/>
                </a:solidFill>
                <a:latin typeface="Calibri"/>
              </a:rPr>
              <a:t>Хищные животные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95640" y="260640"/>
            <a:ext cx="8352720" cy="93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0000"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Животный мир</a:t>
            </a:r>
            <a:br/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57200" y="692640"/>
            <a:ext cx="8229240" cy="590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b050"/>
                </a:solidFill>
                <a:latin typeface="Calibri"/>
              </a:rPr>
              <a:t>                                    </a:t>
            </a:r>
            <a:r>
              <a:rPr b="1" lang="ru-RU" sz="4800" spc="-1" strike="noStrike">
                <a:solidFill>
                  <a:srgbClr val="558ed5"/>
                </a:solidFill>
                <a:latin typeface="Calibri"/>
              </a:rPr>
              <a:t>Рыбы: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558ed5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8ed5"/>
                </a:solidFill>
                <a:latin typeface="Calibri"/>
              </a:rPr>
              <a:t>Треска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558ed5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8ed5"/>
                </a:solidFill>
                <a:latin typeface="Calibri"/>
              </a:rPr>
              <a:t>Беломорская сельдь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558ed5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8ed5"/>
                </a:solidFill>
                <a:latin typeface="Calibri"/>
              </a:rPr>
              <a:t>Лосось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558ed5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8ed5"/>
                </a:solidFill>
                <a:latin typeface="Calibri"/>
              </a:rPr>
              <a:t>Сёмга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558ed5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8ed5"/>
                </a:solidFill>
                <a:latin typeface="Calibri"/>
              </a:rPr>
              <a:t>Сайра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558ed5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8ed5"/>
                </a:solidFill>
                <a:latin typeface="Calibri"/>
              </a:rPr>
              <a:t>Навага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558ed5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8ed5"/>
                </a:solidFill>
                <a:latin typeface="Calibri"/>
              </a:rPr>
              <a:t>Морской окунь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558ed5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8ed5"/>
                </a:solidFill>
                <a:latin typeface="Calibri"/>
              </a:rPr>
              <a:t>Мойва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558ed5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8ed5"/>
                </a:solidFill>
                <a:latin typeface="Calibri"/>
              </a:rPr>
              <a:t>Камбала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558ed5"/>
              </a:buClr>
              <a:buFont typeface="Calibri"/>
              <a:buAutoNum type="arabicPeriod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8ed5"/>
                </a:solidFill>
                <a:latin typeface="Calibri"/>
              </a:rPr>
              <a:t>Голец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188640"/>
            <a:ext cx="8229240" cy="6408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                  </a:t>
            </a: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Рыбы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Треска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Рисунок 3" descr=""/>
          <p:cNvPicPr/>
          <p:nvPr/>
        </p:nvPicPr>
        <p:blipFill>
          <a:blip r:embed="rId1"/>
          <a:stretch/>
        </p:blipFill>
        <p:spPr>
          <a:xfrm>
            <a:off x="395640" y="1917000"/>
            <a:ext cx="8275320" cy="48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39640" y="332640"/>
            <a:ext cx="8116920" cy="926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Рыбы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Беломорская сельдь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>
            <a:off x="457200" y="2857680"/>
            <a:ext cx="8229240" cy="114588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3" descr=""/>
          <p:cNvPicPr/>
          <p:nvPr/>
        </p:nvPicPr>
        <p:blipFill>
          <a:blip r:embed="rId2"/>
          <a:stretch/>
        </p:blipFill>
        <p:spPr>
          <a:xfrm>
            <a:off x="827640" y="1599840"/>
            <a:ext cx="7776360" cy="506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Рыбы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Лосось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Рисунок 3" descr=""/>
          <p:cNvPicPr/>
          <p:nvPr/>
        </p:nvPicPr>
        <p:blipFill>
          <a:blip r:embed="rId1"/>
          <a:stretch/>
        </p:blipFill>
        <p:spPr>
          <a:xfrm>
            <a:off x="683640" y="2205000"/>
            <a:ext cx="7120440" cy="462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Рыбы</a:t>
            </a:r>
            <a:br/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Сёмга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9" name="Рисунок 3" descr=""/>
          <p:cNvPicPr/>
          <p:nvPr/>
        </p:nvPicPr>
        <p:blipFill>
          <a:blip r:embed="rId1"/>
          <a:stretch/>
        </p:blipFill>
        <p:spPr>
          <a:xfrm>
            <a:off x="827640" y="2151000"/>
            <a:ext cx="7776360" cy="437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Рыбы</a:t>
            </a:r>
            <a:br/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Сайра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Рисунок 3" descr=""/>
          <p:cNvPicPr/>
          <p:nvPr/>
        </p:nvPicPr>
        <p:blipFill>
          <a:blip r:embed="rId1"/>
          <a:stretch/>
        </p:blipFill>
        <p:spPr>
          <a:xfrm>
            <a:off x="467640" y="2125440"/>
            <a:ext cx="8110800" cy="396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Рыбы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Навага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Рисунок 3" descr=""/>
          <p:cNvPicPr/>
          <p:nvPr/>
        </p:nvPicPr>
        <p:blipFill>
          <a:blip r:embed="rId1"/>
          <a:stretch/>
        </p:blipFill>
        <p:spPr>
          <a:xfrm>
            <a:off x="611640" y="2349000"/>
            <a:ext cx="8136720" cy="450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Рыбы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Морской окунь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" name="Рисунок 3" descr=""/>
          <p:cNvPicPr/>
          <p:nvPr/>
        </p:nvPicPr>
        <p:blipFill>
          <a:blip r:embed="rId1"/>
          <a:stretch/>
        </p:blipFill>
        <p:spPr>
          <a:xfrm>
            <a:off x="467640" y="2205000"/>
            <a:ext cx="8352720" cy="425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Рыбы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Мойва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Рисунок 3" descr=""/>
          <p:cNvPicPr/>
          <p:nvPr/>
        </p:nvPicPr>
        <p:blipFill>
          <a:blip r:embed="rId1"/>
          <a:stretch/>
        </p:blipFill>
        <p:spPr>
          <a:xfrm>
            <a:off x="899640" y="2205000"/>
            <a:ext cx="7848360" cy="41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67640" y="188640"/>
            <a:ext cx="8352720" cy="648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Проверка домашнего задания: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1.Арктика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2.Моря Северного Ледовитого океана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3.Острова Северного Ледовитого океана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4.Климат Арктики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5.Особенности природы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Рисунок 4" descr=""/>
          <p:cNvPicPr/>
          <p:nvPr/>
        </p:nvPicPr>
        <p:blipFill>
          <a:blip r:embed="rId1"/>
          <a:stretch/>
        </p:blipFill>
        <p:spPr>
          <a:xfrm>
            <a:off x="1043640" y="3717000"/>
            <a:ext cx="7056360" cy="30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0000"/>
                </a:solidFill>
                <a:latin typeface="Calibri"/>
              </a:rPr>
              <a:t>Рыбы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Камбала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4" name="Рисунок 3" descr=""/>
          <p:cNvPicPr/>
          <p:nvPr/>
        </p:nvPicPr>
        <p:blipFill>
          <a:blip r:embed="rId1"/>
          <a:stretch/>
        </p:blipFill>
        <p:spPr>
          <a:xfrm>
            <a:off x="395640" y="2241000"/>
            <a:ext cx="8424720" cy="450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0000"/>
                </a:solidFill>
                <a:latin typeface="Calibri"/>
              </a:rPr>
              <a:t>Рыбы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Голец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7" name="Рисунок 3" descr=""/>
          <p:cNvPicPr/>
          <p:nvPr/>
        </p:nvPicPr>
        <p:blipFill>
          <a:blip r:embed="rId1"/>
          <a:stretch/>
        </p:blipFill>
        <p:spPr>
          <a:xfrm>
            <a:off x="395640" y="2277000"/>
            <a:ext cx="8136720" cy="44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3000"/>
          </a:bodyPr>
          <a:p>
            <a:pPr algn="ctr">
              <a:lnSpc>
                <a:spcPct val="100000"/>
              </a:lnSpc>
            </a:pPr>
            <a:r>
              <a:rPr b="0" lang="ru-RU" sz="6700" spc="-1" strike="noStrike">
                <a:solidFill>
                  <a:srgbClr val="ff0000"/>
                </a:solidFill>
                <a:latin typeface="Calibri"/>
              </a:rPr>
              <a:t>Животный мир</a:t>
            </a:r>
            <a:br/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Птицы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3600" spc="-1" strike="noStrike">
                <a:solidFill>
                  <a:srgbClr val="4f81bd"/>
                </a:solidFill>
                <a:latin typeface="Calibri"/>
              </a:rPr>
              <a:t>Кайры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3600" spc="-1" strike="noStrike">
                <a:solidFill>
                  <a:srgbClr val="4f81bd"/>
                </a:solidFill>
                <a:latin typeface="Calibri"/>
              </a:rPr>
              <a:t>Тупики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3600" spc="-1" strike="noStrike">
                <a:solidFill>
                  <a:srgbClr val="4f81bd"/>
                </a:solidFill>
                <a:latin typeface="Calibri"/>
              </a:rPr>
              <a:t>Чайки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3600" spc="-1" strike="noStrike">
                <a:solidFill>
                  <a:srgbClr val="4f81bd"/>
                </a:solidFill>
                <a:latin typeface="Calibri"/>
              </a:rPr>
              <a:t>Чистики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3600" spc="-1" strike="noStrike">
                <a:solidFill>
                  <a:srgbClr val="4f81bd"/>
                </a:solidFill>
                <a:latin typeface="Calibri"/>
              </a:rPr>
              <a:t>Белые гуси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3600" spc="-1" strike="noStrike">
                <a:solidFill>
                  <a:srgbClr val="4f81bd"/>
                </a:solidFill>
                <a:latin typeface="Calibri"/>
              </a:rPr>
              <a:t>Казарки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3600" spc="-1" strike="noStrike">
                <a:solidFill>
                  <a:srgbClr val="4f81bd"/>
                </a:solidFill>
                <a:latin typeface="Calibri"/>
              </a:rPr>
              <a:t>Гаги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0000"/>
                </a:solidFill>
                <a:latin typeface="Calibri"/>
              </a:rPr>
              <a:t>Птицы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Кайры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Рисунок 3" descr=""/>
          <p:cNvPicPr/>
          <p:nvPr/>
        </p:nvPicPr>
        <p:blipFill>
          <a:blip r:embed="rId1"/>
          <a:stretch/>
        </p:blipFill>
        <p:spPr>
          <a:xfrm>
            <a:off x="4696920" y="1196640"/>
            <a:ext cx="4464000" cy="2803320"/>
          </a:xfrm>
          <a:prstGeom prst="rect">
            <a:avLst/>
          </a:prstGeom>
          <a:ln>
            <a:noFill/>
          </a:ln>
        </p:spPr>
      </p:pic>
      <p:pic>
        <p:nvPicPr>
          <p:cNvPr id="203" name="Рисунок 4" descr=""/>
          <p:cNvPicPr/>
          <p:nvPr/>
        </p:nvPicPr>
        <p:blipFill>
          <a:blip r:embed="rId2"/>
          <a:stretch/>
        </p:blipFill>
        <p:spPr>
          <a:xfrm>
            <a:off x="467640" y="2205000"/>
            <a:ext cx="3888000" cy="3240000"/>
          </a:xfrm>
          <a:prstGeom prst="rect">
            <a:avLst/>
          </a:prstGeom>
          <a:ln>
            <a:noFill/>
          </a:ln>
        </p:spPr>
      </p:pic>
      <p:pic>
        <p:nvPicPr>
          <p:cNvPr id="204" name="Рисунок 5" descr=""/>
          <p:cNvPicPr/>
          <p:nvPr/>
        </p:nvPicPr>
        <p:blipFill>
          <a:blip r:embed="rId3"/>
          <a:stretch/>
        </p:blipFill>
        <p:spPr>
          <a:xfrm>
            <a:off x="4572000" y="4149000"/>
            <a:ext cx="4320000" cy="25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0000"/>
                </a:solidFill>
                <a:latin typeface="Calibri"/>
              </a:rPr>
              <a:t>Птицы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Тупики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7" name="Рисунок 3" descr=""/>
          <p:cNvPicPr/>
          <p:nvPr/>
        </p:nvPicPr>
        <p:blipFill>
          <a:blip r:embed="rId1"/>
          <a:stretch/>
        </p:blipFill>
        <p:spPr>
          <a:xfrm>
            <a:off x="251640" y="3789000"/>
            <a:ext cx="6912360" cy="288000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4" descr=""/>
          <p:cNvPicPr/>
          <p:nvPr/>
        </p:nvPicPr>
        <p:blipFill>
          <a:blip r:embed="rId2"/>
          <a:stretch/>
        </p:blipFill>
        <p:spPr>
          <a:xfrm>
            <a:off x="3420000" y="1196640"/>
            <a:ext cx="4919400" cy="246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0000"/>
                </a:solidFill>
                <a:latin typeface="Calibri"/>
              </a:rPr>
              <a:t>Птицы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Чайки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Рисунок 3" descr=""/>
          <p:cNvPicPr/>
          <p:nvPr/>
        </p:nvPicPr>
        <p:blipFill>
          <a:blip r:embed="rId1"/>
          <a:stretch/>
        </p:blipFill>
        <p:spPr>
          <a:xfrm>
            <a:off x="251640" y="3357000"/>
            <a:ext cx="4944960" cy="3294720"/>
          </a:xfrm>
          <a:prstGeom prst="rect">
            <a:avLst/>
          </a:prstGeom>
          <a:ln>
            <a:noFill/>
          </a:ln>
        </p:spPr>
      </p:pic>
      <p:pic>
        <p:nvPicPr>
          <p:cNvPr id="212" name="Рисунок 4" descr=""/>
          <p:cNvPicPr/>
          <p:nvPr/>
        </p:nvPicPr>
        <p:blipFill>
          <a:blip r:embed="rId2"/>
          <a:stretch/>
        </p:blipFill>
        <p:spPr>
          <a:xfrm>
            <a:off x="5436000" y="1196640"/>
            <a:ext cx="3384000" cy="39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ff0000"/>
                </a:solidFill>
                <a:latin typeface="Calibri"/>
              </a:rPr>
              <a:t>Птицы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Чистики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" name="Рисунок 5" descr=""/>
          <p:cNvPicPr/>
          <p:nvPr/>
        </p:nvPicPr>
        <p:blipFill>
          <a:blip r:embed="rId1"/>
          <a:stretch/>
        </p:blipFill>
        <p:spPr>
          <a:xfrm>
            <a:off x="1115640" y="2277000"/>
            <a:ext cx="7056360" cy="43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0000"/>
                </a:solidFill>
                <a:latin typeface="Calibri"/>
              </a:rPr>
              <a:t>Птицы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Белые гуси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8" name="Рисунок 3" descr=""/>
          <p:cNvPicPr/>
          <p:nvPr/>
        </p:nvPicPr>
        <p:blipFill>
          <a:blip r:embed="rId1"/>
          <a:stretch/>
        </p:blipFill>
        <p:spPr>
          <a:xfrm>
            <a:off x="179640" y="2709000"/>
            <a:ext cx="4248000" cy="4040280"/>
          </a:xfrm>
          <a:prstGeom prst="rect">
            <a:avLst/>
          </a:prstGeom>
          <a:ln>
            <a:noFill/>
          </a:ln>
        </p:spPr>
      </p:pic>
      <p:pic>
        <p:nvPicPr>
          <p:cNvPr id="219" name="Рисунок 4" descr=""/>
          <p:cNvPicPr/>
          <p:nvPr/>
        </p:nvPicPr>
        <p:blipFill>
          <a:blip r:embed="rId2"/>
          <a:stretch/>
        </p:blipFill>
        <p:spPr>
          <a:xfrm>
            <a:off x="4860000" y="1484640"/>
            <a:ext cx="4107600" cy="39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0000"/>
                </a:solidFill>
                <a:latin typeface="Calibri"/>
              </a:rPr>
              <a:t>Птицы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Казарки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2" name="Рисунок 3" descr=""/>
          <p:cNvPicPr/>
          <p:nvPr/>
        </p:nvPicPr>
        <p:blipFill>
          <a:blip r:embed="rId1"/>
          <a:stretch/>
        </p:blipFill>
        <p:spPr>
          <a:xfrm>
            <a:off x="4942800" y="1484640"/>
            <a:ext cx="3949200" cy="453600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4" descr=""/>
          <p:cNvPicPr/>
          <p:nvPr/>
        </p:nvPicPr>
        <p:blipFill>
          <a:blip r:embed="rId2"/>
          <a:stretch/>
        </p:blipFill>
        <p:spPr>
          <a:xfrm>
            <a:off x="107640" y="2421000"/>
            <a:ext cx="4609440" cy="417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0000"/>
                </a:solidFill>
                <a:latin typeface="Calibri"/>
              </a:rPr>
              <a:t>Птицы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Гаги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Рисунок 3" descr=""/>
          <p:cNvPicPr/>
          <p:nvPr/>
        </p:nvPicPr>
        <p:blipFill>
          <a:blip r:embed="rId1"/>
          <a:stretch/>
        </p:blipFill>
        <p:spPr>
          <a:xfrm>
            <a:off x="4500000" y="1268640"/>
            <a:ext cx="4503600" cy="4104000"/>
          </a:xfrm>
          <a:prstGeom prst="rect">
            <a:avLst/>
          </a:prstGeom>
          <a:ln>
            <a:noFill/>
          </a:ln>
        </p:spPr>
      </p:pic>
      <p:pic>
        <p:nvPicPr>
          <p:cNvPr id="227" name="Рисунок 4" descr=""/>
          <p:cNvPicPr/>
          <p:nvPr/>
        </p:nvPicPr>
        <p:blipFill>
          <a:blip r:embed="rId2"/>
          <a:stretch/>
        </p:blipFill>
        <p:spPr>
          <a:xfrm>
            <a:off x="107640" y="2853000"/>
            <a:ext cx="3960000" cy="363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188640"/>
            <a:ext cx="8229240" cy="640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Моря Северного Ледовитого океана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Рисунок 3" descr=""/>
          <p:cNvPicPr/>
          <p:nvPr/>
        </p:nvPicPr>
        <p:blipFill>
          <a:blip r:embed="rId1"/>
          <a:stretch/>
        </p:blipFill>
        <p:spPr>
          <a:xfrm>
            <a:off x="683640" y="1124640"/>
            <a:ext cx="7776360" cy="547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188640"/>
            <a:ext cx="8229240" cy="1228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Птичьи базары</a:t>
            </a:r>
            <a:r>
              <a:rPr b="0" lang="ru-RU" sz="3600" spc="-1" strike="noStrike">
                <a:solidFill>
                  <a:srgbClr val="ff0000"/>
                </a:solidFill>
                <a:latin typeface="Calibri"/>
              </a:rPr>
              <a:t>-скопление большого количества птиц у скалистых берегов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9" name="Объект 3" descr=""/>
          <p:cNvPicPr/>
          <p:nvPr/>
        </p:nvPicPr>
        <p:blipFill>
          <a:blip r:embed="rId1"/>
          <a:stretch/>
        </p:blipFill>
        <p:spPr>
          <a:xfrm>
            <a:off x="5148000" y="1268640"/>
            <a:ext cx="3888000" cy="5275800"/>
          </a:xfrm>
          <a:prstGeom prst="rect">
            <a:avLst/>
          </a:prstGeom>
          <a:ln>
            <a:noFill/>
          </a:ln>
        </p:spPr>
      </p:pic>
      <p:pic>
        <p:nvPicPr>
          <p:cNvPr id="230" name="Рисунок 4" descr=""/>
          <p:cNvPicPr/>
          <p:nvPr/>
        </p:nvPicPr>
        <p:blipFill>
          <a:blip r:embed="rId2"/>
          <a:stretch/>
        </p:blipFill>
        <p:spPr>
          <a:xfrm>
            <a:off x="251640" y="1989000"/>
            <a:ext cx="4680000" cy="455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476640"/>
            <a:ext cx="8229240" cy="940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0" lang="ru-RU" sz="5400" spc="-1" strike="noStrike">
                <a:solidFill>
                  <a:srgbClr val="ff0000"/>
                </a:solidFill>
                <a:latin typeface="Calibri"/>
              </a:rPr>
              <a:t>Морские животные</a:t>
            </a:r>
            <a:br/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Calibri"/>
              <a:buAutoNum type="arabicPeriod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Белухи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Calibri"/>
              <a:buAutoNum type="arabicPeriod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Нарвалы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Calibri"/>
              <a:buAutoNum type="arabicPeriod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Тюлени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Calibri"/>
              <a:buAutoNum type="arabicPeriod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Морские котики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Calibri"/>
              <a:buAutoNum type="arabicPeriod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Нерпы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Calibri"/>
              <a:buAutoNum type="arabicPeriod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Моржи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Морские животные</a:t>
            </a:r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Белухи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5" name="Рисунок 3" descr=""/>
          <p:cNvPicPr/>
          <p:nvPr/>
        </p:nvPicPr>
        <p:blipFill>
          <a:blip r:embed="rId1"/>
          <a:stretch/>
        </p:blipFill>
        <p:spPr>
          <a:xfrm>
            <a:off x="4468320" y="908640"/>
            <a:ext cx="4457880" cy="4752000"/>
          </a:xfrm>
          <a:prstGeom prst="rect">
            <a:avLst/>
          </a:prstGeom>
          <a:ln>
            <a:noFill/>
          </a:ln>
        </p:spPr>
      </p:pic>
      <p:pic>
        <p:nvPicPr>
          <p:cNvPr id="236" name="Рисунок 5" descr=""/>
          <p:cNvPicPr/>
          <p:nvPr/>
        </p:nvPicPr>
        <p:blipFill>
          <a:blip r:embed="rId2"/>
          <a:stretch/>
        </p:blipFill>
        <p:spPr>
          <a:xfrm>
            <a:off x="179640" y="2349000"/>
            <a:ext cx="3997800" cy="414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Морские животные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Нарвалы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9" name="Рисунок 3" descr=""/>
          <p:cNvPicPr/>
          <p:nvPr/>
        </p:nvPicPr>
        <p:blipFill>
          <a:blip r:embed="rId1"/>
          <a:stretch/>
        </p:blipFill>
        <p:spPr>
          <a:xfrm>
            <a:off x="107640" y="4080240"/>
            <a:ext cx="5298840" cy="2515680"/>
          </a:xfrm>
          <a:prstGeom prst="rect">
            <a:avLst/>
          </a:prstGeom>
          <a:ln>
            <a:noFill/>
          </a:ln>
        </p:spPr>
      </p:pic>
      <p:pic>
        <p:nvPicPr>
          <p:cNvPr id="240" name="Рисунок 4" descr=""/>
          <p:cNvPicPr/>
          <p:nvPr/>
        </p:nvPicPr>
        <p:blipFill>
          <a:blip r:embed="rId2"/>
          <a:stretch/>
        </p:blipFill>
        <p:spPr>
          <a:xfrm>
            <a:off x="3708000" y="1179360"/>
            <a:ext cx="5221440" cy="290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Морские животные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457200" y="1600200"/>
            <a:ext cx="8506800" cy="506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Тюлени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                                                  </a:t>
            </a: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Белёк</a:t>
            </a:r>
            <a:r>
              <a:rPr b="0" lang="ru-RU" sz="2400" spc="-1" strike="noStrike">
                <a:solidFill>
                  <a:srgbClr val="0070c0"/>
                </a:solidFill>
                <a:latin typeface="Times New Roman"/>
              </a:rPr>
              <a:t>- детёныш тюленя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Рисунок 3" descr=""/>
          <p:cNvPicPr/>
          <p:nvPr/>
        </p:nvPicPr>
        <p:blipFill>
          <a:blip r:embed="rId1"/>
          <a:stretch/>
        </p:blipFill>
        <p:spPr>
          <a:xfrm>
            <a:off x="4644000" y="1306080"/>
            <a:ext cx="4104000" cy="2626560"/>
          </a:xfrm>
          <a:prstGeom prst="rect">
            <a:avLst/>
          </a:prstGeom>
          <a:ln>
            <a:noFill/>
          </a:ln>
        </p:spPr>
      </p:pic>
      <p:pic>
        <p:nvPicPr>
          <p:cNvPr id="244" name="Рисунок 4" descr=""/>
          <p:cNvPicPr/>
          <p:nvPr/>
        </p:nvPicPr>
        <p:blipFill>
          <a:blip r:embed="rId2"/>
          <a:stretch/>
        </p:blipFill>
        <p:spPr>
          <a:xfrm>
            <a:off x="186840" y="3931200"/>
            <a:ext cx="4896360" cy="261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Морские животные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Морские котики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7" name="Рисунок 3" descr=""/>
          <p:cNvPicPr/>
          <p:nvPr/>
        </p:nvPicPr>
        <p:blipFill>
          <a:blip r:embed="rId1"/>
          <a:stretch/>
        </p:blipFill>
        <p:spPr>
          <a:xfrm>
            <a:off x="4140000" y="1220760"/>
            <a:ext cx="4410000" cy="3792240"/>
          </a:xfrm>
          <a:prstGeom prst="rect">
            <a:avLst/>
          </a:prstGeom>
          <a:ln>
            <a:noFill/>
          </a:ln>
        </p:spPr>
      </p:pic>
      <p:pic>
        <p:nvPicPr>
          <p:cNvPr id="248" name="Рисунок 4" descr=""/>
          <p:cNvPicPr/>
          <p:nvPr/>
        </p:nvPicPr>
        <p:blipFill>
          <a:blip r:embed="rId2"/>
          <a:stretch/>
        </p:blipFill>
        <p:spPr>
          <a:xfrm>
            <a:off x="116640" y="2781000"/>
            <a:ext cx="3809520" cy="3660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Морские животные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Нерпы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                                    </a:t>
            </a: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Белёк-детёныш нерпы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1" name="Рисунок 3" descr=""/>
          <p:cNvPicPr/>
          <p:nvPr/>
        </p:nvPicPr>
        <p:blipFill>
          <a:blip r:embed="rId1"/>
          <a:stretch/>
        </p:blipFill>
        <p:spPr>
          <a:xfrm>
            <a:off x="4284000" y="1340640"/>
            <a:ext cx="4536000" cy="3168000"/>
          </a:xfrm>
          <a:prstGeom prst="rect">
            <a:avLst/>
          </a:prstGeom>
          <a:ln>
            <a:noFill/>
          </a:ln>
        </p:spPr>
      </p:pic>
      <p:pic>
        <p:nvPicPr>
          <p:cNvPr id="252" name="Рисунок 4" descr=""/>
          <p:cNvPicPr/>
          <p:nvPr/>
        </p:nvPicPr>
        <p:blipFill>
          <a:blip r:embed="rId2"/>
          <a:stretch/>
        </p:blipFill>
        <p:spPr>
          <a:xfrm>
            <a:off x="217440" y="2997000"/>
            <a:ext cx="3922200" cy="356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Морские животные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Моржи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5" name="Рисунок 3" descr=""/>
          <p:cNvPicPr/>
          <p:nvPr/>
        </p:nvPicPr>
        <p:blipFill>
          <a:blip r:embed="rId1"/>
          <a:stretch/>
        </p:blipFill>
        <p:spPr>
          <a:xfrm>
            <a:off x="4744800" y="1124640"/>
            <a:ext cx="4138920" cy="345600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4" descr=""/>
          <p:cNvPicPr/>
          <p:nvPr/>
        </p:nvPicPr>
        <p:blipFill>
          <a:blip r:embed="rId2"/>
          <a:stretch/>
        </p:blipFill>
        <p:spPr>
          <a:xfrm>
            <a:off x="179640" y="2565000"/>
            <a:ext cx="4392000" cy="418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Лежбище-</a:t>
            </a:r>
            <a:r>
              <a:rPr b="1" lang="ru-RU" sz="4400" spc="-1" strike="noStrike">
                <a:solidFill>
                  <a:srgbClr val="4f81bd"/>
                </a:solidFill>
                <a:latin typeface="Calibri"/>
              </a:rPr>
              <a:t>скопление</a:t>
            </a: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ластоногих</a:t>
            </a: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4400" spc="-1" strike="noStrike">
                <a:solidFill>
                  <a:srgbClr val="4f81bd"/>
                </a:solidFill>
                <a:latin typeface="Calibri"/>
              </a:rPr>
              <a:t>животных на берегу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8" name="Объект 5" descr=""/>
          <p:cNvPicPr/>
          <p:nvPr/>
        </p:nvPicPr>
        <p:blipFill>
          <a:blip r:embed="rId1"/>
          <a:stretch/>
        </p:blipFill>
        <p:spPr>
          <a:xfrm>
            <a:off x="467640" y="1600200"/>
            <a:ext cx="8136720" cy="492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Хищные животные Арктики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Белые медведи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1" name="Рисунок 3" descr=""/>
          <p:cNvPicPr/>
          <p:nvPr/>
        </p:nvPicPr>
        <p:blipFill>
          <a:blip r:embed="rId1"/>
          <a:stretch/>
        </p:blipFill>
        <p:spPr>
          <a:xfrm>
            <a:off x="4716000" y="1196640"/>
            <a:ext cx="4399200" cy="3528000"/>
          </a:xfrm>
          <a:prstGeom prst="rect">
            <a:avLst/>
          </a:prstGeom>
          <a:ln>
            <a:noFill/>
          </a:ln>
        </p:spPr>
      </p:pic>
      <p:pic>
        <p:nvPicPr>
          <p:cNvPr id="262" name="Рисунок 4" descr=""/>
          <p:cNvPicPr/>
          <p:nvPr/>
        </p:nvPicPr>
        <p:blipFill>
          <a:blip r:embed="rId2"/>
          <a:stretch/>
        </p:blipFill>
        <p:spPr>
          <a:xfrm>
            <a:off x="107640" y="2853000"/>
            <a:ext cx="4367160" cy="343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332640"/>
            <a:ext cx="8229240" cy="6192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Моря Северного Ледовитого океана: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Белое море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Баренцево море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Карское море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Море Лаптевых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Восточно-Сибирское море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Чукотское море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Рисунок 5" descr=""/>
          <p:cNvPicPr/>
          <p:nvPr/>
        </p:nvPicPr>
        <p:blipFill>
          <a:blip r:embed="rId1"/>
          <a:stretch/>
        </p:blipFill>
        <p:spPr>
          <a:xfrm>
            <a:off x="3636000" y="3755520"/>
            <a:ext cx="5282640" cy="291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179640" y="274680"/>
            <a:ext cx="8856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Охрана природы</a:t>
            </a:r>
            <a:br/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 Арктический заповедник на о.Врангеля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457200" y="1600200"/>
            <a:ext cx="8229240" cy="492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14440" indent="-514080">
              <a:lnSpc>
                <a:spcPct val="100000"/>
              </a:lnSpc>
              <a:spcBef>
                <a:spcPts val="879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4400" spc="-1" strike="noStrike">
                <a:solidFill>
                  <a:srgbClr val="4f81bd"/>
                </a:solidFill>
                <a:latin typeface="Calibri"/>
              </a:rPr>
              <a:t>Белые медведи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879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4400" spc="-1" strike="noStrike">
                <a:solidFill>
                  <a:srgbClr val="4f81bd"/>
                </a:solidFill>
                <a:latin typeface="Calibri"/>
              </a:rPr>
              <a:t>Моржи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879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4400" spc="-1" strike="noStrike">
                <a:solidFill>
                  <a:srgbClr val="4f81bd"/>
                </a:solidFill>
                <a:latin typeface="Calibri"/>
              </a:rPr>
              <a:t>Белые гуси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879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4400" spc="-1" strike="noStrike">
                <a:solidFill>
                  <a:srgbClr val="4f81bd"/>
                </a:solidFill>
                <a:latin typeface="Calibri"/>
              </a:rPr>
              <a:t>Гаги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879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4400" spc="-1" strike="noStrike">
                <a:solidFill>
                  <a:srgbClr val="4f81bd"/>
                </a:solidFill>
                <a:latin typeface="Calibri"/>
              </a:rPr>
              <a:t>Казарки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879"/>
              </a:spcBef>
              <a:buClr>
                <a:srgbClr val="4f81bd"/>
              </a:buClr>
              <a:buFont typeface="Calibri"/>
              <a:buAutoNum type="arabicPeriod"/>
            </a:pPr>
            <a:r>
              <a:rPr b="1" lang="ru-RU" sz="4400" spc="-1" strike="noStrike">
                <a:solidFill>
                  <a:srgbClr val="4f81bd"/>
                </a:solidFill>
                <a:latin typeface="Calibri"/>
              </a:rPr>
              <a:t>Овцебыки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332640"/>
            <a:ext cx="8229240" cy="5793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Овцебыки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6" name="Рисунок 3" descr=""/>
          <p:cNvPicPr/>
          <p:nvPr/>
        </p:nvPicPr>
        <p:blipFill>
          <a:blip r:embed="rId1"/>
          <a:stretch/>
        </p:blipFill>
        <p:spPr>
          <a:xfrm>
            <a:off x="250200" y="3717000"/>
            <a:ext cx="6337800" cy="2851560"/>
          </a:xfrm>
          <a:prstGeom prst="rect">
            <a:avLst/>
          </a:prstGeom>
          <a:ln>
            <a:noFill/>
          </a:ln>
        </p:spPr>
      </p:pic>
      <p:pic>
        <p:nvPicPr>
          <p:cNvPr id="267" name="Рисунок 5" descr=""/>
          <p:cNvPicPr/>
          <p:nvPr/>
        </p:nvPicPr>
        <p:blipFill>
          <a:blip r:embed="rId2"/>
          <a:stretch/>
        </p:blipFill>
        <p:spPr>
          <a:xfrm>
            <a:off x="3276000" y="260640"/>
            <a:ext cx="5589360" cy="3313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179640" y="188640"/>
            <a:ext cx="8856720" cy="648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Закрепление изученного материала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                     </a:t>
            </a: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Задание №1: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70c0"/>
                </a:solidFill>
                <a:latin typeface="Calibri"/>
              </a:rPr>
              <a:t>Какие растения встречаются в зоне арктических пустынь</a:t>
            </a:r>
            <a:r>
              <a:rPr b="0" lang="en-US" sz="4000" spc="-1" strike="noStrike">
                <a:solidFill>
                  <a:srgbClr val="0070c0"/>
                </a:solidFill>
                <a:latin typeface="Calibri"/>
              </a:rPr>
              <a:t>?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70c0"/>
                </a:solidFill>
                <a:latin typeface="Calibri"/>
              </a:rPr>
              <a:t>Подчеркни правильный ответ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00b050"/>
                </a:solidFill>
                <a:latin typeface="Calibri"/>
              </a:rPr>
              <a:t>Мхи, березы, ели, лишайники, розы, водоросли, полярные маки, кактусы.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0000"/>
                </a:solidFill>
                <a:latin typeface="Calibri"/>
              </a:rPr>
              <a:t>Правильный ответ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323640" y="1600200"/>
            <a:ext cx="86407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961"/>
              </a:spcBef>
              <a:buClr>
                <a:srgbClr val="00b050"/>
              </a:buClr>
              <a:buFont typeface="Arial"/>
              <a:buChar char="•"/>
            </a:pPr>
            <a:r>
              <a:rPr b="1" lang="ru-RU" sz="4800" spc="-1" strike="noStrike" u="sng">
                <a:solidFill>
                  <a:srgbClr val="00b050"/>
                </a:solidFill>
                <a:uFillTx/>
                <a:latin typeface="Calibri"/>
              </a:rPr>
              <a:t>Мхи</a:t>
            </a:r>
            <a:r>
              <a:rPr b="1" lang="ru-RU" sz="4800" spc="-1" strike="noStrike">
                <a:solidFill>
                  <a:srgbClr val="00b050"/>
                </a:solidFill>
                <a:latin typeface="Calibri"/>
              </a:rPr>
              <a:t>, березы, ели, </a:t>
            </a:r>
            <a:r>
              <a:rPr b="1" lang="ru-RU" sz="4800" spc="-1" strike="noStrike" u="sng">
                <a:solidFill>
                  <a:srgbClr val="00b050"/>
                </a:solidFill>
                <a:uFillTx/>
                <a:latin typeface="Calibri"/>
              </a:rPr>
              <a:t>лишайники</a:t>
            </a:r>
            <a:r>
              <a:rPr b="1" lang="ru-RU" sz="4800" spc="-1" strike="noStrike">
                <a:solidFill>
                  <a:srgbClr val="00b050"/>
                </a:solidFill>
                <a:latin typeface="Calibri"/>
              </a:rPr>
              <a:t>, розы, </a:t>
            </a:r>
            <a:r>
              <a:rPr b="1" lang="ru-RU" sz="4800" spc="-1" strike="noStrike" u="sng">
                <a:solidFill>
                  <a:srgbClr val="00b050"/>
                </a:solidFill>
                <a:uFillTx/>
                <a:latin typeface="Calibri"/>
              </a:rPr>
              <a:t>водоросли</a:t>
            </a:r>
            <a:r>
              <a:rPr b="1" lang="ru-RU" sz="4800" spc="-1" strike="noStrike">
                <a:solidFill>
                  <a:srgbClr val="00b050"/>
                </a:solidFill>
                <a:latin typeface="Calibri"/>
              </a:rPr>
              <a:t>, </a:t>
            </a:r>
            <a:r>
              <a:rPr b="1" lang="ru-RU" sz="4800" spc="-1" strike="noStrike" u="sng">
                <a:solidFill>
                  <a:srgbClr val="00b050"/>
                </a:solidFill>
                <a:uFillTx/>
                <a:latin typeface="Calibri"/>
              </a:rPr>
              <a:t>полярные маки</a:t>
            </a:r>
            <a:r>
              <a:rPr b="1" lang="ru-RU" sz="4800" spc="-1" strike="noStrike">
                <a:solidFill>
                  <a:srgbClr val="00b050"/>
                </a:solidFill>
                <a:latin typeface="Calibri"/>
              </a:rPr>
              <a:t>, кактусы.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179640" y="188640"/>
            <a:ext cx="8784720" cy="648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                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Задание №2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Даны карточки: </a:t>
            </a:r>
            <a:r>
              <a:rPr b="0" lang="ru-RU" sz="3200" spc="-1" strike="noStrike">
                <a:solidFill>
                  <a:srgbClr val="7030a0"/>
                </a:solidFill>
                <a:latin typeface="Calibri"/>
              </a:rPr>
              <a:t>синие, зеленые и красные. </a:t>
            </a: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Из общего списка животных на зеленую карточку положить название птиц, на синюю карточку- рыб, на красную карточку- морских животных и хищников.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467640" y="3573000"/>
            <a:ext cx="2215440" cy="2304000"/>
          </a:xfrm>
          <a:prstGeom prst="rect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Птицы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564000" y="3573000"/>
            <a:ext cx="2088000" cy="23040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Рыбы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6588360" y="3573000"/>
            <a:ext cx="2232000" cy="230400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Морские животные и хищники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79640" y="188640"/>
            <a:ext cx="8784720" cy="648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                  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Задание №3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                     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Тесты: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Тест №1: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f81bd"/>
                </a:solidFill>
                <a:latin typeface="Times New Roman"/>
              </a:rPr>
              <a:t>1.Тюлень                                                   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f81bd"/>
                </a:solidFill>
                <a:latin typeface="Times New Roman"/>
              </a:rPr>
              <a:t>2.Морж                                                        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f81bd"/>
                </a:solidFill>
                <a:latin typeface="Times New Roman"/>
              </a:rPr>
              <a:t>3.Белый медведь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f81bd"/>
                </a:solidFill>
                <a:latin typeface="Times New Roman"/>
              </a:rPr>
              <a:t>4.Овцебык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Тест №2: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1.Тюлень                                                   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2.Морж                                                        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3.Белый медведь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4.Овцебык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251640" y="188640"/>
            <a:ext cx="8568720" cy="640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Тест №3: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99cc"/>
                </a:solidFill>
                <a:latin typeface="Times New Roman"/>
              </a:rPr>
              <a:t>1.Тюлень                                                  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99cc"/>
                </a:solidFill>
                <a:latin typeface="Times New Roman"/>
              </a:rPr>
              <a:t>2.Морж                                                       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99cc"/>
                </a:solidFill>
                <a:latin typeface="Times New Roman"/>
              </a:rPr>
              <a:t>3.Белый медведь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99cc"/>
                </a:solidFill>
                <a:latin typeface="Times New Roman"/>
              </a:rPr>
              <a:t>4.Овцебык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Тест №4: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66"/>
                </a:solidFill>
                <a:latin typeface="Times New Roman"/>
              </a:rPr>
              <a:t>1.Тюлень                                                  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66"/>
                </a:solidFill>
                <a:latin typeface="Times New Roman"/>
              </a:rPr>
              <a:t>2.Морж                                                       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66"/>
                </a:solidFill>
                <a:latin typeface="Times New Roman"/>
              </a:rPr>
              <a:t>3.Белый медведь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66"/>
                </a:solidFill>
                <a:latin typeface="Times New Roman"/>
              </a:rPr>
              <a:t>4.Овцебык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179640" y="188640"/>
            <a:ext cx="8712720" cy="640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                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Задание №4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Дать правильные определения: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Лежбище    </a:t>
            </a:r>
            <a:r>
              <a:rPr b="0" lang="ru-RU" sz="3200" spc="-1" strike="noStrike">
                <a:solidFill>
                  <a:srgbClr val="4f81bd"/>
                </a:solidFill>
                <a:latin typeface="Calibri"/>
              </a:rPr>
              <a:t>              </a:t>
            </a:r>
            <a:r>
              <a:rPr b="0" lang="ru-RU" sz="3200" spc="-1" strike="noStrike">
                <a:solidFill>
                  <a:srgbClr val="c0504d"/>
                </a:solidFill>
                <a:latin typeface="Calibri"/>
              </a:rPr>
              <a:t>1.Детеныш тюленя, нерпы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Белёк </a:t>
            </a:r>
            <a:r>
              <a:rPr b="0" lang="ru-RU" sz="3200" spc="-1" strike="noStrike">
                <a:solidFill>
                  <a:srgbClr val="4f81bd"/>
                </a:solidFill>
                <a:latin typeface="Calibri"/>
              </a:rPr>
              <a:t>                        </a:t>
            </a:r>
            <a:r>
              <a:rPr b="0" lang="ru-RU" sz="3200" spc="-1" strike="noStrike">
                <a:solidFill>
                  <a:srgbClr val="c0504d"/>
                </a:solidFill>
                <a:latin typeface="Calibri"/>
              </a:rPr>
              <a:t>2.Скопление птиц на скалах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Птичьи базары        </a:t>
            </a:r>
            <a:r>
              <a:rPr b="0" lang="ru-RU" sz="3200" spc="-1" strike="noStrike">
                <a:solidFill>
                  <a:srgbClr val="c0504d"/>
                </a:solidFill>
                <a:latin typeface="Calibri"/>
              </a:rPr>
              <a:t>3.Скопление ластоногих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179640" y="188640"/>
            <a:ext cx="8712720" cy="640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              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Правильный ответ</a:t>
            </a:r>
            <a:endParaRPr b="0" lang="ru-RU" sz="3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Лежбище    </a:t>
            </a:r>
            <a:r>
              <a:rPr b="0" lang="ru-RU" sz="3200" spc="-1" strike="noStrike">
                <a:solidFill>
                  <a:srgbClr val="4f81bd"/>
                </a:solidFill>
                <a:latin typeface="Calibri"/>
              </a:rPr>
              <a:t>              </a:t>
            </a:r>
            <a:r>
              <a:rPr b="0" lang="ru-RU" sz="3200" spc="-1" strike="noStrike">
                <a:solidFill>
                  <a:srgbClr val="c0504d"/>
                </a:solidFill>
                <a:latin typeface="Calibri"/>
              </a:rPr>
              <a:t>1.Детеныш тюленя, нерпы</a:t>
            </a:r>
            <a:endParaRPr b="0" lang="ru-R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Белёк </a:t>
            </a:r>
            <a:r>
              <a:rPr b="0" lang="ru-RU" sz="3200" spc="-1" strike="noStrike">
                <a:solidFill>
                  <a:srgbClr val="4f81bd"/>
                </a:solidFill>
                <a:latin typeface="Calibri"/>
              </a:rPr>
              <a:t>                        </a:t>
            </a:r>
            <a:r>
              <a:rPr b="0" lang="ru-RU" sz="3200" spc="-1" strike="noStrike">
                <a:solidFill>
                  <a:srgbClr val="c0504d"/>
                </a:solidFill>
                <a:latin typeface="Calibri"/>
              </a:rPr>
              <a:t>2.Скопление птиц на скалах</a:t>
            </a:r>
            <a:endParaRPr b="0" lang="ru-R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Птичьи базары        </a:t>
            </a:r>
            <a:r>
              <a:rPr b="0" lang="ru-RU" sz="3200" spc="-1" strike="noStrike">
                <a:solidFill>
                  <a:srgbClr val="c0504d"/>
                </a:solidFill>
                <a:latin typeface="Calibri"/>
              </a:rPr>
              <a:t>3.Скопление ластоногих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2339640" y="2349000"/>
            <a:ext cx="1583640" cy="115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3"/>
          <p:cNvSpPr/>
          <p:nvPr/>
        </p:nvSpPr>
        <p:spPr>
          <a:xfrm flipV="1">
            <a:off x="1691640" y="2347920"/>
            <a:ext cx="2232000" cy="64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4"/>
          <p:cNvSpPr/>
          <p:nvPr/>
        </p:nvSpPr>
        <p:spPr>
          <a:xfrm flipV="1">
            <a:off x="1619640" y="2923920"/>
            <a:ext cx="2304000" cy="39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179640" y="116640"/>
            <a:ext cx="8964000" cy="662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               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Задание №5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Выбери правильный ответ: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Как животные приспособились к жизни в Арктике: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Толстый слой жира защищает от холода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Белый мех позволяет незаметно подкрадываться к добыче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У птиц неплотное темное оперение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Тонкий слой жира защищает от холода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У птиц плотное оперение, которое сохраняет тепло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Клыками животные пробивают отверстие во льду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У птиц светлое оперение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23640" y="188640"/>
            <a:ext cx="8373240" cy="640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Острова Северного Ледовитого океана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Рисунок 3" descr=""/>
          <p:cNvPicPr/>
          <p:nvPr/>
        </p:nvPicPr>
        <p:blipFill>
          <a:blip r:embed="rId1"/>
          <a:stretch/>
        </p:blipFill>
        <p:spPr>
          <a:xfrm>
            <a:off x="1043640" y="1340640"/>
            <a:ext cx="7056360" cy="460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179640" y="116640"/>
            <a:ext cx="8964000" cy="662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5800" spc="-1" strike="noStrike">
                <a:solidFill>
                  <a:srgbClr val="ff0000"/>
                </a:solidFill>
                <a:latin typeface="Calibri"/>
              </a:rPr>
              <a:t>Правильный ответ</a:t>
            </a:r>
            <a:endParaRPr b="0" lang="ru-RU" sz="5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Как животные приспособились к жизни в Арктике:</a:t>
            </a:r>
            <a:endParaRPr b="0" lang="ru-R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4f81bd"/>
                </a:solidFill>
                <a:uFillTx/>
                <a:latin typeface="Calibri"/>
              </a:rPr>
              <a:t>Толстый слой жира защищает от холода</a:t>
            </a:r>
            <a:endParaRPr b="0" lang="ru-R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4f81bd"/>
                </a:solidFill>
                <a:uFillTx/>
                <a:latin typeface="Calibri"/>
              </a:rPr>
              <a:t>Белый мех позволяет незаметно подкрадываться к добыче</a:t>
            </a:r>
            <a:endParaRPr b="0" lang="ru-R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У птиц неплотное темное оперение</a:t>
            </a:r>
            <a:endParaRPr b="0" lang="ru-R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Тонкий слой жира защищает от холода</a:t>
            </a:r>
            <a:endParaRPr b="0" lang="ru-R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4f81bd"/>
                </a:solidFill>
                <a:uFillTx/>
                <a:latin typeface="Calibri"/>
              </a:rPr>
              <a:t>У птиц плотное оперение, которое сохраняет тепло</a:t>
            </a:r>
            <a:endParaRPr b="0" lang="ru-R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4f81bd"/>
                </a:solidFill>
                <a:uFillTx/>
                <a:latin typeface="Calibri"/>
              </a:rPr>
              <a:t>Клыками животные пробивают отверстие во льду</a:t>
            </a:r>
            <a:r>
              <a:rPr b="1" lang="ru-RU" sz="3200" spc="-1" strike="noStrike">
                <a:solidFill>
                  <a:srgbClr val="4f81bd"/>
                </a:solidFill>
                <a:latin typeface="Calibri"/>
              </a:rPr>
              <a:t> </a:t>
            </a:r>
            <a:endParaRPr b="0" lang="ru-R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4f81bd"/>
                </a:solidFill>
                <a:uFillTx/>
                <a:latin typeface="Calibri"/>
              </a:rPr>
              <a:t>У птиц светлое оперение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404640"/>
            <a:ext cx="8578800" cy="633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ff0000"/>
                </a:solidFill>
                <a:latin typeface="Calibri"/>
              </a:rPr>
              <a:t>   </a:t>
            </a: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Острова Северного Ледовитого Океана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Острова Новая Земля(северная часть)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Острова Северная Земля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Земля Франца-Иосифа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Новосибирские острова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Остров Врангеля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Рисунок 3" descr=""/>
          <p:cNvPicPr/>
          <p:nvPr/>
        </p:nvPicPr>
        <p:blipFill>
          <a:blip r:embed="rId1"/>
          <a:stretch/>
        </p:blipFill>
        <p:spPr>
          <a:xfrm>
            <a:off x="3132000" y="3861000"/>
            <a:ext cx="5712480" cy="2781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51640" y="260640"/>
            <a:ext cx="8434800" cy="6336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                        </a:t>
            </a: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  </a:t>
            </a: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Климат Арктики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        </a:t>
            </a: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Арктика - царство снега, льда и холода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Рисунок 3" descr=""/>
          <p:cNvPicPr/>
          <p:nvPr/>
        </p:nvPicPr>
        <p:blipFill>
          <a:blip r:embed="rId1"/>
          <a:stretch/>
        </p:blipFill>
        <p:spPr>
          <a:xfrm>
            <a:off x="899640" y="1989000"/>
            <a:ext cx="6696360" cy="459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79640" y="188640"/>
            <a:ext cx="8784720" cy="655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80"/>
              </a:spcBef>
              <a:tabLst>
                <a:tab algn="l" pos="0"/>
              </a:tabLst>
            </a:pPr>
            <a:r>
              <a:rPr b="0" lang="ru-RU" sz="5400" spc="-1" strike="noStrike">
                <a:solidFill>
                  <a:srgbClr val="000000"/>
                </a:solidFill>
                <a:latin typeface="Calibri"/>
              </a:rPr>
              <a:t>                   </a:t>
            </a:r>
            <a:r>
              <a:rPr b="1" lang="ru-RU" sz="3600" spc="-1" strike="noStrike">
                <a:solidFill>
                  <a:srgbClr val="ff0000"/>
                </a:solidFill>
                <a:latin typeface="Times New Roman"/>
              </a:rPr>
              <a:t>Климат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Климат суровый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Зима долгая и холодная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Зимой часто бывают метели и сильный ветер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Температура воздуха опускается до -40,-60 градусов мороза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Толщина льда 3-4 метра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Летом лед и снег не успевает таять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Лето короткое и холодное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Температура летом от 0 до +5 градусов тепла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Летом часто бывают туманы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Летом бывают заморозки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От сильного ветра и морских течений льды движутся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4f81bd"/>
                </a:solidFill>
                <a:latin typeface="Times New Roman"/>
              </a:rPr>
              <a:t>Летом бывают дожди со снегом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Application>LibreOffice/6.4.5.2$Windows_X86_64 LibreOffice_project/a726b36747cf2001e06b58ad5db1aa3a9a1872d6</Application>
  <Words>676</Words>
  <Paragraphs>248</Paragraphs>
  <Company>Krokoz™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2015-10-08T15:30:08Z</dcterms:created>
  <dc:creator>пк</dc:creator>
  <dc:description/>
  <dc:language>ru-RU</dc:language>
  <cp:lastModifiedBy/>
  <dcterms:modified xsi:type="dcterms:W3CDTF">2023-02-01T13:13:38Z</dcterms:modified>
  <cp:revision>37</cp:revision>
  <dc:subject/>
  <dc:title>Тема: Зоны арктических пустынь. Арктика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Krokoz™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61</vt:i4>
  </property>
</Properties>
</file>