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8" r:id="rId5"/>
    <p:sldId id="269" r:id="rId6"/>
    <p:sldId id="260" r:id="rId7"/>
    <p:sldId id="271" r:id="rId8"/>
    <p:sldId id="280" r:id="rId9"/>
    <p:sldId id="265" r:id="rId10"/>
    <p:sldId id="266" r:id="rId11"/>
    <p:sldId id="270" r:id="rId12"/>
    <p:sldId id="273" r:id="rId13"/>
    <p:sldId id="274" r:id="rId14"/>
    <p:sldId id="275" r:id="rId15"/>
    <p:sldId id="278" r:id="rId16"/>
    <p:sldId id="27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2957" autoAdjust="0"/>
    <p:restoredTop sz="94713" autoAdjust="0"/>
  </p:normalViewPr>
  <p:slideViewPr>
    <p:cSldViewPr>
      <p:cViewPr>
        <p:scale>
          <a:sx n="85" d="100"/>
          <a:sy n="85" d="100"/>
        </p:scale>
        <p:origin x="-2490" y="-7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3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D1FC0-5E6D-47FC-9949-B6BE1D2D38B1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5AC45-9FAA-4DB2-B480-4B516B9478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D1FC0-5E6D-47FC-9949-B6BE1D2D38B1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5AC45-9FAA-4DB2-B480-4B516B9478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D1FC0-5E6D-47FC-9949-B6BE1D2D38B1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5AC45-9FAA-4DB2-B480-4B516B9478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D1FC0-5E6D-47FC-9949-B6BE1D2D38B1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5AC45-9FAA-4DB2-B480-4B516B9478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D1FC0-5E6D-47FC-9949-B6BE1D2D38B1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5AC45-9FAA-4DB2-B480-4B516B9478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D1FC0-5E6D-47FC-9949-B6BE1D2D38B1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5AC45-9FAA-4DB2-B480-4B516B9478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D1FC0-5E6D-47FC-9949-B6BE1D2D38B1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5AC45-9FAA-4DB2-B480-4B516B9478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D1FC0-5E6D-47FC-9949-B6BE1D2D38B1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5AC45-9FAA-4DB2-B480-4B516B9478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D1FC0-5E6D-47FC-9949-B6BE1D2D38B1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5AC45-9FAA-4DB2-B480-4B516B9478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D1FC0-5E6D-47FC-9949-B6BE1D2D38B1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5AC45-9FAA-4DB2-B480-4B516B9478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D1FC0-5E6D-47FC-9949-B6BE1D2D38B1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5AC45-9FAA-4DB2-B480-4B516B9478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8D1FC0-5E6D-47FC-9949-B6BE1D2D38B1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5AC45-9FAA-4DB2-B480-4B516B94780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mypresentation.ru/documents/6f3d570dcf98c1623fbf871bb72ee846/img2.jpg"/>
          <p:cNvPicPr>
            <a:picLocks noChangeAspect="1" noChangeArrowheads="1"/>
          </p:cNvPicPr>
          <p:nvPr/>
        </p:nvPicPr>
        <p:blipFill>
          <a:blip r:embed="rId2" cstate="screen"/>
          <a:srcRect b="27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628800"/>
            <a:ext cx="7772400" cy="1470025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21 февраля - международный день родного языка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75856" y="3284984"/>
            <a:ext cx="5360640" cy="1752600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«Язык - душа нации. Язык - это есть живая плоть идеи, чувства,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мысли» </a:t>
            </a: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Л. Н.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Толстой</a:t>
            </a:r>
          </a:p>
          <a:p>
            <a:endParaRPr lang="ru-RU" dirty="0"/>
          </a:p>
        </p:txBody>
      </p:sp>
      <p:pic>
        <p:nvPicPr>
          <p:cNvPr id="19458" name="Picture 2" descr="https://lubkadet.edumsko.ru/uploads/2000/1940/section/120144/global-people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536" y="3332312"/>
            <a:ext cx="3168352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://mypresentation.ru/documents/6f3d570dcf98c1623fbf871bb72ee846/img2.jpg"/>
          <p:cNvPicPr>
            <a:picLocks noChangeAspect="1" noChangeArrowheads="1"/>
          </p:cNvPicPr>
          <p:nvPr/>
        </p:nvPicPr>
        <p:blipFill>
          <a:blip r:embed="rId2" cstate="screen"/>
          <a:srcRect b="27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Дополни пословицу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55776" y="1440000"/>
            <a:ext cx="460851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 век учись</a:t>
            </a:r>
          </a:p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                         не разрубишь</a:t>
            </a:r>
          </a:p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не вытащишь и рыбку из пруда</a:t>
            </a:r>
          </a:p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                                        труд</a:t>
            </a:r>
          </a:p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          а нашёл береги</a:t>
            </a:r>
          </a:p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                что соловей без песни</a:t>
            </a:r>
          </a:p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 людей насмешишь</a:t>
            </a:r>
          </a:p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 враг мой</a:t>
            </a:r>
          </a:p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     не ждут</a:t>
            </a:r>
          </a:p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               не сиди на печи</a:t>
            </a:r>
          </a:p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потехе час</a:t>
            </a:r>
          </a:p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                беде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00336" y="1440000"/>
            <a:ext cx="502379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Век живи - …</a:t>
            </a:r>
          </a:p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Крепкую дружбу топором …</a:t>
            </a:r>
          </a:p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Без труда …</a:t>
            </a:r>
          </a:p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Землю солнце красит , а человека - …</a:t>
            </a:r>
          </a:p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Нет друга – ищи, …</a:t>
            </a:r>
          </a:p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Человек без Родины, …</a:t>
            </a:r>
          </a:p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Поспешишь … </a:t>
            </a:r>
          </a:p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Язык мой - …</a:t>
            </a:r>
          </a:p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Семеро одного …</a:t>
            </a:r>
          </a:p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Хочешь есть калачи …</a:t>
            </a:r>
          </a:p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Делу время  … </a:t>
            </a:r>
          </a:p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Друзья познаются в …</a:t>
            </a:r>
          </a:p>
        </p:txBody>
      </p:sp>
      <p:pic>
        <p:nvPicPr>
          <p:cNvPr id="14" name="Picture 2" descr="http://ds6.detkin-club.ru/images/custom_2/_581e0d3b9b779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24128" y="3717032"/>
            <a:ext cx="2736304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ds01.infourok.ru/uploads/ex/0feb/00004a82-45b94b81/img10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Слово – это удивительный дар, которым обладает только человек. В русском языке великое множество слов. Но сколько их? На этот вопрос не может утвердительно ответить не один специалист. Богатая разнообразная лексика русского языка собрана в словарях.</a:t>
            </a:r>
          </a:p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 Словари – это сборники слов, расположенных в алфавитном порядке.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e:\Profile\Win7\Desktop\Literatura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latin typeface="Monotype Corsiva" pitchFamily="66" charset="0"/>
              </a:rPr>
              <a:t>Заповеди речевого этикета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1.Всегда знай, с какой целью и зачем говоришь.</a:t>
            </a:r>
          </a:p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2. Помни, что вежливость- основа речевого поведения.</a:t>
            </a:r>
          </a:p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3. Уважай собеседника, не перебивай его.</a:t>
            </a:r>
          </a:p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4. Если твой собеседник допускает речевые  погрешности, старайся очень тактично помочь ему от них избавиться</a:t>
            </a:r>
          </a:p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5. Говори просто, четко, понятно.</a:t>
            </a:r>
          </a:p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6. Не думай, что, употребляя грубые слова, ты кажешься взрослее.</a:t>
            </a:r>
          </a:p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7. Употребляй только те слова, значение которых               для тебя совершенно понятно.</a:t>
            </a:r>
          </a:p>
          <a:p>
            <a:pPr>
              <a:buNone/>
            </a:pP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xn--13-6kc3bfpc1b8b.xn--p1ai/_nw/5/4646368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1600"/>
            <a:ext cx="9144000" cy="68596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В день родного языка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83768" y="1124744"/>
            <a:ext cx="6275040" cy="540060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Мы станем ценить каждое слово, </a:t>
            </a:r>
          </a:p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Участь его была не легка,</a:t>
            </a:r>
          </a:p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Но мы сохраним наследие живое!</a:t>
            </a:r>
          </a:p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Прадеды наши и наши отцы</a:t>
            </a:r>
          </a:p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Нам передали красу неземную</a:t>
            </a:r>
          </a:p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Русского слова из русской души,</a:t>
            </a:r>
          </a:p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Что задевает всех нас за живое.</a:t>
            </a:r>
          </a:p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С праздником Вас, весь российский народ</a:t>
            </a:r>
          </a:p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Мы поздравляем и смело желаем</a:t>
            </a:r>
          </a:p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Освободиться от бренных забот.</a:t>
            </a:r>
          </a:p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И пусть страна зацветёт, процветает!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mypresentation.ru/documents/6f3d570dcf98c1623fbf871bb72ee846/img2.jpg"/>
          <p:cNvPicPr>
            <a:picLocks noChangeAspect="1" noChangeArrowheads="1"/>
          </p:cNvPicPr>
          <p:nvPr/>
        </p:nvPicPr>
        <p:blipFill>
          <a:blip r:embed="rId2" cstate="screen"/>
          <a:srcRect b="27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1556792"/>
            <a:ext cx="5256584" cy="18002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Спасибо за внимание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5" name="Picture 4" descr="https://lubkadet.edumsko.ru/uploads/2000/1940/section/120144/global-people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508104" y="3212976"/>
            <a:ext cx="2880320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mypresentation.ru/documents/6f3d570dcf98c1623fbf871bb72ee846/img2.jpg"/>
          <p:cNvPicPr>
            <a:picLocks noChangeAspect="1" noChangeArrowheads="1"/>
          </p:cNvPicPr>
          <p:nvPr/>
        </p:nvPicPr>
        <p:blipFill>
          <a:blip r:embed="rId2" cstate="screen"/>
          <a:srcRect b="27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04665"/>
            <a:ext cx="7500990" cy="666881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>
                <a:latin typeface="Monotype Corsiva" pitchFamily="66" charset="0"/>
              </a:rPr>
              <a:t> </a:t>
            </a:r>
            <a:endParaRPr lang="ru-RU" sz="2800" dirty="0" smtClean="0">
              <a:latin typeface="Monotype Corsiva" pitchFamily="66" charset="0"/>
            </a:endParaRPr>
          </a:p>
          <a:p>
            <a:pPr>
              <a:buNone/>
            </a:pP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138227" y="3244334"/>
            <a:ext cx="290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endParaRPr lang="ru-RU" dirty="0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785786" y="500042"/>
            <a:ext cx="72152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357290" y="500042"/>
            <a:ext cx="5786478" cy="46166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00364" y="1214422"/>
            <a:ext cx="26432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558ED5"/>
                </a:solidFill>
              </a:rPr>
              <a:t> 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mypresentation.ru/documents/6f3d570dcf98c1623fbf871bb72ee846/img2.jpg"/>
          <p:cNvPicPr>
            <a:picLocks noChangeAspect="1" noChangeArrowheads="1"/>
          </p:cNvPicPr>
          <p:nvPr/>
        </p:nvPicPr>
        <p:blipFill>
          <a:blip r:embed="rId2" cstate="screen"/>
          <a:srcRect b="27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04665"/>
            <a:ext cx="7500990" cy="666881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>
                <a:latin typeface="Monotype Corsiva" pitchFamily="66" charset="0"/>
              </a:rPr>
              <a:t> </a:t>
            </a:r>
            <a:endParaRPr lang="ru-RU" sz="2800" dirty="0" smtClean="0">
              <a:latin typeface="Monotype Corsiva" pitchFamily="66" charset="0"/>
            </a:endParaRPr>
          </a:p>
          <a:p>
            <a:pPr>
              <a:buNone/>
            </a:pP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138227" y="3244334"/>
            <a:ext cx="290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endParaRPr lang="ru-RU" dirty="0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785786" y="500042"/>
            <a:ext cx="72152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357290" y="500042"/>
            <a:ext cx="5786478" cy="46166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00364" y="1214422"/>
            <a:ext cx="26432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558ED5"/>
                </a:solidFill>
              </a:rPr>
              <a:t> 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mypresentation.ru/documents/6f3d570dcf98c1623fbf871bb72ee846/img2.jpg"/>
          <p:cNvPicPr>
            <a:picLocks noChangeAspect="1" noChangeArrowheads="1"/>
          </p:cNvPicPr>
          <p:nvPr/>
        </p:nvPicPr>
        <p:blipFill>
          <a:blip r:embed="rId2" cstate="screen"/>
          <a:srcRect b="27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764704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>
                <a:latin typeface="Monotype Corsiva" pitchFamily="66" charset="0"/>
              </a:rPr>
              <a:t>Международный день родного языка отмечается </a:t>
            </a:r>
            <a:r>
              <a:rPr lang="ru-RU" dirty="0" smtClean="0">
                <a:latin typeface="Monotype Corsiva" pitchFamily="66" charset="0"/>
              </a:rPr>
              <a:t>ежегодно 21 </a:t>
            </a:r>
            <a:r>
              <a:rPr lang="ru-RU" dirty="0">
                <a:latin typeface="Monotype Corsiva" pitchFamily="66" charset="0"/>
              </a:rPr>
              <a:t>февраля. Он был учрежден в 1999 году решением 30-й сессии Генеральной конференции ЮНЕСКО. </a:t>
            </a:r>
            <a:endParaRPr lang="ru-RU" dirty="0" smtClean="0">
              <a:latin typeface="Monotype Corsiva" pitchFamily="66" charset="0"/>
            </a:endParaRPr>
          </a:p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Празднуется </a:t>
            </a:r>
            <a:r>
              <a:rPr lang="ru-RU" dirty="0">
                <a:latin typeface="Monotype Corsiva" pitchFamily="66" charset="0"/>
              </a:rPr>
              <a:t>с 2000 </a:t>
            </a:r>
            <a:r>
              <a:rPr lang="ru-RU" dirty="0" smtClean="0">
                <a:latin typeface="Monotype Corsiva" pitchFamily="66" charset="0"/>
              </a:rPr>
              <a:t>года.</a:t>
            </a:r>
          </a:p>
          <a:p>
            <a:endParaRPr lang="ru-RU" dirty="0"/>
          </a:p>
        </p:txBody>
      </p:sp>
      <p:pic>
        <p:nvPicPr>
          <p:cNvPr id="15362" name="Picture 2" descr="https://im0-tub-ru.yandex.net/i?id=b5fe30bcb5278fb7433d7f4ed51cdbe8-l&amp;n=1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699792" y="3501008"/>
            <a:ext cx="3960440" cy="30090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mypresentation.ru/documents/6f3d570dcf98c1623fbf871bb72ee846/img2.jpg"/>
          <p:cNvPicPr>
            <a:picLocks noChangeAspect="1" noChangeArrowheads="1"/>
          </p:cNvPicPr>
          <p:nvPr/>
        </p:nvPicPr>
        <p:blipFill>
          <a:blip r:embed="rId2" cstate="screen"/>
          <a:srcRect b="27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836712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Каждый народ - это своя неповторимая культура, история, традиции, образ жизни. И, конечно же, язык. Сберечь его – очень важная задача.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9" name="Picture 5" descr="e:\Profile\Win7\Desktop\национа-ьности-4837580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411759" y="2348880"/>
            <a:ext cx="4511351" cy="45091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e:\Profile\Win7\Desktop\Literatura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i="1" dirty="0" smtClean="0">
                <a:latin typeface="Monotype Corsiva" pitchFamily="66" charset="0"/>
              </a:rPr>
              <a:t>Крылатые выражения- попали в нашу речь из литературных источников, кратких цитат, образных выражений. Они придают нашей речи особую меткость и выразительность</a:t>
            </a: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http://img-fotki.yandex.ru/get/6802/156241142.234/0_13b71c_91259da3_orig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Крылатые выражения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071546"/>
            <a:ext cx="4680520" cy="5328592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Monotype Corsiva" pitchFamily="66" charset="0"/>
              </a:rPr>
              <a:t>Во весь дух. </a:t>
            </a:r>
          </a:p>
          <a:p>
            <a:pPr algn="just"/>
            <a:r>
              <a:rPr lang="ru-RU" sz="2400" dirty="0" smtClean="0">
                <a:latin typeface="Monotype Corsiva" pitchFamily="66" charset="0"/>
              </a:rPr>
              <a:t>Сесть в лужу. </a:t>
            </a:r>
          </a:p>
          <a:p>
            <a:pPr algn="just"/>
            <a:r>
              <a:rPr lang="ru-RU" sz="2400" dirty="0" smtClean="0">
                <a:latin typeface="Monotype Corsiva" pitchFamily="66" charset="0"/>
              </a:rPr>
              <a:t>Прикусить язык. </a:t>
            </a:r>
          </a:p>
          <a:p>
            <a:pPr algn="just"/>
            <a:r>
              <a:rPr lang="ru-RU" sz="2400" dirty="0" smtClean="0">
                <a:latin typeface="Monotype Corsiva" pitchFamily="66" charset="0"/>
              </a:rPr>
              <a:t>Знать на зубок. </a:t>
            </a:r>
          </a:p>
          <a:p>
            <a:pPr algn="just"/>
            <a:r>
              <a:rPr lang="ru-RU" sz="2400" dirty="0" smtClean="0">
                <a:latin typeface="Monotype Corsiva" pitchFamily="66" charset="0"/>
              </a:rPr>
              <a:t>Оказаться у разбитого корыта. </a:t>
            </a:r>
          </a:p>
          <a:p>
            <a:pPr algn="just"/>
            <a:r>
              <a:rPr lang="ru-RU" sz="2400" dirty="0" smtClean="0">
                <a:latin typeface="Monotype Corsiva" pitchFamily="66" charset="0"/>
              </a:rPr>
              <a:t>В час по чайной ложке. </a:t>
            </a:r>
          </a:p>
          <a:p>
            <a:pPr algn="just"/>
            <a:r>
              <a:rPr lang="ru-RU" sz="2400" dirty="0" smtClean="0">
                <a:latin typeface="Monotype Corsiva" pitchFamily="66" charset="0"/>
              </a:rPr>
              <a:t>Водить за нос.</a:t>
            </a:r>
          </a:p>
          <a:p>
            <a:pPr algn="just"/>
            <a:r>
              <a:rPr lang="ru-RU" sz="2400" dirty="0" smtClean="0">
                <a:latin typeface="Monotype Corsiva" pitchFamily="66" charset="0"/>
              </a:rPr>
              <a:t>Зарубить на носу.</a:t>
            </a:r>
          </a:p>
          <a:p>
            <a:pPr algn="just"/>
            <a:r>
              <a:rPr lang="ru-RU" sz="2400" dirty="0" smtClean="0">
                <a:latin typeface="Monotype Corsiva" pitchFamily="66" charset="0"/>
              </a:rPr>
              <a:t>Чесать языком. </a:t>
            </a:r>
          </a:p>
          <a:p>
            <a:pPr algn="just"/>
            <a:r>
              <a:rPr lang="ru-RU" sz="2400" dirty="0" smtClean="0">
                <a:latin typeface="Monotype Corsiva" pitchFamily="66" charset="0"/>
              </a:rPr>
              <a:t>Делать из мухи слона. </a:t>
            </a:r>
          </a:p>
          <a:p>
            <a:pPr algn="just"/>
            <a:r>
              <a:rPr lang="ru-RU" sz="2400" dirty="0" smtClean="0">
                <a:latin typeface="Monotype Corsiva" pitchFamily="66" charset="0"/>
              </a:rPr>
              <a:t>Рукой подать </a:t>
            </a:r>
          </a:p>
          <a:p>
            <a:pPr algn="just">
              <a:buNone/>
            </a:pPr>
            <a:r>
              <a:rPr lang="ru-RU" sz="2400" dirty="0" smtClean="0">
                <a:latin typeface="Monotype Corsiva" pitchFamily="66" charset="0"/>
              </a:rPr>
              <a:t> </a:t>
            </a:r>
            <a:endParaRPr lang="ru-RU" sz="2400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1080000"/>
            <a:ext cx="4286280" cy="666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ct val="20000"/>
              </a:spcBef>
            </a:pPr>
            <a:r>
              <a:rPr lang="ru-RU" sz="2400" dirty="0" smtClean="0">
                <a:latin typeface="Monotype Corsiva" pitchFamily="66" charset="0"/>
              </a:rPr>
              <a:t>      (быстро)</a:t>
            </a:r>
          </a:p>
          <a:p>
            <a:pPr marL="342900" indent="-342900" algn="just">
              <a:spcBef>
                <a:spcPct val="20000"/>
              </a:spcBef>
            </a:pPr>
            <a:r>
              <a:rPr lang="ru-RU" sz="2400" dirty="0" smtClean="0">
                <a:latin typeface="Monotype Corsiva" pitchFamily="66" charset="0"/>
              </a:rPr>
              <a:t> (</a:t>
            </a:r>
            <a:r>
              <a:rPr lang="ru-RU" sz="2400" i="1" dirty="0" smtClean="0">
                <a:latin typeface="Monotype Corsiva" pitchFamily="66" charset="0"/>
              </a:rPr>
              <a:t>оказаться в неловком положении</a:t>
            </a:r>
            <a:r>
              <a:rPr lang="ru-RU" sz="2400" i="1" dirty="0" smtClean="0"/>
              <a:t> </a:t>
            </a:r>
            <a:r>
              <a:rPr lang="ru-RU" sz="2000" dirty="0" smtClean="0">
                <a:latin typeface="Monotype Corsiva" pitchFamily="66" charset="0"/>
              </a:rPr>
              <a:t>) </a:t>
            </a:r>
            <a:endParaRPr lang="ru-RU" sz="2400" dirty="0" smtClean="0">
              <a:latin typeface="Monotype Corsiva" pitchFamily="66" charset="0"/>
            </a:endParaRPr>
          </a:p>
          <a:p>
            <a:pPr marL="342900" indent="-342900" algn="just">
              <a:spcBef>
                <a:spcPct val="20000"/>
              </a:spcBef>
            </a:pPr>
            <a:r>
              <a:rPr lang="ru-RU" sz="2400" dirty="0" smtClean="0">
                <a:latin typeface="Monotype Corsiva" pitchFamily="66" charset="0"/>
              </a:rPr>
              <a:t>          (замолчать)</a:t>
            </a:r>
          </a:p>
          <a:p>
            <a:pPr marL="342900" indent="-342900" algn="just">
              <a:spcBef>
                <a:spcPct val="20000"/>
              </a:spcBef>
            </a:pPr>
            <a:r>
              <a:rPr lang="ru-RU" sz="2400" dirty="0" smtClean="0">
                <a:latin typeface="Monotype Corsiva" pitchFamily="66" charset="0"/>
              </a:rPr>
              <a:t>           (знать превосходно, отлично)</a:t>
            </a:r>
          </a:p>
          <a:p>
            <a:pPr marL="342900" indent="-342900" algn="just">
              <a:spcBef>
                <a:spcPct val="20000"/>
              </a:spcBef>
            </a:pPr>
            <a:r>
              <a:rPr lang="ru-RU" sz="2400" dirty="0" smtClean="0">
                <a:latin typeface="Monotype Corsiva" pitchFamily="66" charset="0"/>
              </a:rPr>
              <a:t>                (остаться ни с чем).</a:t>
            </a:r>
          </a:p>
          <a:p>
            <a:pPr marL="342900" indent="-342900" algn="just">
              <a:spcBef>
                <a:spcPct val="20000"/>
              </a:spcBef>
            </a:pPr>
            <a:r>
              <a:rPr lang="ru-RU" sz="2400" dirty="0" smtClean="0">
                <a:latin typeface="Monotype Corsiva" pitchFamily="66" charset="0"/>
              </a:rPr>
              <a:t>              (медленно)</a:t>
            </a:r>
          </a:p>
          <a:p>
            <a:pPr marL="342900" indent="-342900" algn="just">
              <a:spcBef>
                <a:spcPct val="20000"/>
              </a:spcBef>
            </a:pPr>
            <a:r>
              <a:rPr lang="ru-RU" sz="2400" dirty="0" smtClean="0">
                <a:latin typeface="Monotype Corsiva" pitchFamily="66" charset="0"/>
              </a:rPr>
              <a:t>             (обманывать) </a:t>
            </a:r>
          </a:p>
          <a:p>
            <a:pPr marL="342900" indent="-342900" algn="just">
              <a:spcBef>
                <a:spcPct val="20000"/>
              </a:spcBef>
            </a:pPr>
            <a:r>
              <a:rPr lang="ru-RU" sz="2400" dirty="0" smtClean="0">
                <a:latin typeface="Monotype Corsiva" pitchFamily="66" charset="0"/>
              </a:rPr>
              <a:t>            (запомнить)</a:t>
            </a:r>
          </a:p>
          <a:p>
            <a:pPr marL="342900" indent="-342900" algn="just">
              <a:spcBef>
                <a:spcPct val="20000"/>
              </a:spcBef>
            </a:pPr>
            <a:r>
              <a:rPr lang="ru-RU" sz="2400" dirty="0" smtClean="0">
                <a:latin typeface="Monotype Corsiva" pitchFamily="66" charset="0"/>
              </a:rPr>
              <a:t>            (болтать)</a:t>
            </a:r>
          </a:p>
          <a:p>
            <a:pPr marL="342900" indent="-342900" algn="just">
              <a:spcBef>
                <a:spcPct val="20000"/>
              </a:spcBef>
            </a:pPr>
            <a:r>
              <a:rPr lang="ru-RU" sz="2400" dirty="0" smtClean="0">
                <a:latin typeface="Monotype Corsiva" pitchFamily="66" charset="0"/>
              </a:rPr>
              <a:t>           (преувеличивать)</a:t>
            </a:r>
          </a:p>
          <a:p>
            <a:pPr marL="342900" indent="-342900" algn="just">
              <a:spcBef>
                <a:spcPct val="20000"/>
              </a:spcBef>
            </a:pPr>
            <a:r>
              <a:rPr lang="ru-RU" sz="2400" dirty="0" smtClean="0">
                <a:latin typeface="Monotype Corsiva" pitchFamily="66" charset="0"/>
              </a:rPr>
              <a:t>            (близко)</a:t>
            </a:r>
          </a:p>
          <a:p>
            <a:pPr marL="342900" indent="-342900" algn="just">
              <a:spcBef>
                <a:spcPct val="20000"/>
              </a:spcBef>
            </a:pPr>
            <a:r>
              <a:rPr lang="ru-RU" sz="2400" dirty="0" smtClean="0">
                <a:latin typeface="Monotype Corsiva" pitchFamily="66" charset="0"/>
              </a:rPr>
              <a:t> </a:t>
            </a:r>
          </a:p>
          <a:p>
            <a:pPr marL="342900" indent="-342900" algn="just">
              <a:spcBef>
                <a:spcPct val="20000"/>
              </a:spcBef>
            </a:pPr>
            <a:r>
              <a:rPr lang="ru-RU" sz="2400" dirty="0" smtClean="0">
                <a:latin typeface="Monotype Corsiva" pitchFamily="66" charset="0"/>
              </a:rPr>
              <a:t> </a:t>
            </a:r>
          </a:p>
          <a:p>
            <a:pPr marL="342900" indent="-342900" algn="just">
              <a:spcBef>
                <a:spcPct val="20000"/>
              </a:spcBef>
            </a:pPr>
            <a:r>
              <a:rPr lang="ru-RU" sz="2400" dirty="0" smtClean="0">
                <a:latin typeface="Monotype Corsiva" pitchFamily="66" charset="0"/>
              </a:rPr>
              <a:t>     </a:t>
            </a:r>
          </a:p>
          <a:p>
            <a:pPr marL="342900" indent="-342900" algn="just">
              <a:spcBef>
                <a:spcPct val="20000"/>
              </a:spcBef>
            </a:pPr>
            <a:r>
              <a:rPr lang="ru-RU" sz="2400" dirty="0" smtClean="0">
                <a:latin typeface="Monotype Corsiva" pitchFamily="66" charset="0"/>
              </a:rPr>
              <a:t>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mypresentation.ru/documents/6f3d570dcf98c1623fbf871bb72ee846/img2.jpg"/>
          <p:cNvPicPr>
            <a:picLocks noChangeAspect="1" noChangeArrowheads="1"/>
          </p:cNvPicPr>
          <p:nvPr/>
        </p:nvPicPr>
        <p:blipFill>
          <a:blip r:embed="rId2" cstate="screen"/>
          <a:srcRect b="27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04665"/>
            <a:ext cx="7500990" cy="666881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>
                <a:latin typeface="Monotype Corsiva" pitchFamily="66" charset="0"/>
              </a:rPr>
              <a:t>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«Слова наоборот»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ru-RU" sz="2800" dirty="0" smtClean="0">
                <a:latin typeface="Monotype Corsiva" pitchFamily="66" charset="0"/>
              </a:rPr>
              <a:t> </a:t>
            </a:r>
          </a:p>
          <a:p>
            <a:r>
              <a:rPr lang="ru-RU" sz="2800" dirty="0" smtClean="0">
                <a:latin typeface="Monotype Corsiva" pitchFamily="66" charset="0"/>
              </a:rPr>
              <a:t>   холодно – тепло,</a:t>
            </a:r>
          </a:p>
          <a:p>
            <a:r>
              <a:rPr lang="ru-RU" sz="2800" dirty="0" smtClean="0">
                <a:latin typeface="Monotype Corsiva" pitchFamily="66" charset="0"/>
              </a:rPr>
              <a:t>    широкий-…,</a:t>
            </a:r>
          </a:p>
          <a:p>
            <a:r>
              <a:rPr lang="ru-RU" sz="2800" dirty="0" smtClean="0">
                <a:latin typeface="Monotype Corsiva" pitchFamily="66" charset="0"/>
              </a:rPr>
              <a:t>    толстый - …,</a:t>
            </a:r>
          </a:p>
          <a:p>
            <a:r>
              <a:rPr lang="ru-RU" sz="2800" dirty="0" smtClean="0">
                <a:latin typeface="Monotype Corsiva" pitchFamily="66" charset="0"/>
              </a:rPr>
              <a:t>    горячий - …,</a:t>
            </a:r>
          </a:p>
          <a:p>
            <a:r>
              <a:rPr lang="ru-RU" sz="2800" dirty="0" smtClean="0">
                <a:latin typeface="Monotype Corsiva" pitchFamily="66" charset="0"/>
              </a:rPr>
              <a:t>    громкий – …,</a:t>
            </a:r>
          </a:p>
          <a:p>
            <a:r>
              <a:rPr lang="ru-RU" sz="2800" dirty="0" smtClean="0">
                <a:latin typeface="Monotype Corsiva" pitchFamily="66" charset="0"/>
              </a:rPr>
              <a:t>    день-…,</a:t>
            </a:r>
          </a:p>
          <a:p>
            <a:r>
              <a:rPr lang="ru-RU" sz="2800" dirty="0" smtClean="0">
                <a:latin typeface="Monotype Corsiva" pitchFamily="66" charset="0"/>
              </a:rPr>
              <a:t>   хорошо – …,</a:t>
            </a:r>
          </a:p>
          <a:p>
            <a:r>
              <a:rPr lang="ru-RU" sz="2800" dirty="0" smtClean="0">
                <a:latin typeface="Monotype Corsiva" pitchFamily="66" charset="0"/>
              </a:rPr>
              <a:t>   длинный - … .</a:t>
            </a:r>
          </a:p>
          <a:p>
            <a:pPr>
              <a:buNone/>
            </a:pP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138227" y="3244334"/>
            <a:ext cx="290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endParaRPr lang="ru-RU" dirty="0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785786" y="500042"/>
            <a:ext cx="72152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900igr.net/up/datai/228208/0017-066-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5828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 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428604"/>
            <a:ext cx="7272808" cy="5874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786050" y="500042"/>
            <a:ext cx="3605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«Слова-родственники»</a:t>
            </a:r>
            <a:endParaRPr lang="ru-RU" sz="4000" dirty="0" smtClean="0">
              <a:solidFill>
                <a:schemeClr val="accent6">
                  <a:lumMod val="50000"/>
                </a:schemeClr>
              </a:solidFill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1214422"/>
            <a:ext cx="11192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558ED5"/>
                </a:solidFill>
              </a:rPr>
              <a:t>снег</a:t>
            </a:r>
            <a:endParaRPr lang="ru-RU" sz="4000" b="1" dirty="0"/>
          </a:p>
        </p:txBody>
      </p:sp>
      <p:pic>
        <p:nvPicPr>
          <p:cNvPr id="7" name="Picture 5" descr="3299-oboi-na-rabochiy-stol-sneg-zima-trees-winter-priroda-snow-derevya-nature-skachat-besplatn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2357430"/>
            <a:ext cx="6246828" cy="3560591"/>
          </a:xfrm>
          <a:prstGeom prst="rect">
            <a:avLst/>
          </a:prstGeom>
          <a:noFill/>
          <a:ln w="57150">
            <a:solidFill>
              <a:schemeClr val="tx2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900igr.net/up/datai/228208/0017-066-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5828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 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428604"/>
            <a:ext cx="7272808" cy="5874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29058" y="428604"/>
            <a:ext cx="11192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558ED5"/>
                </a:solidFill>
              </a:rPr>
              <a:t>снег</a:t>
            </a:r>
            <a:endParaRPr lang="ru-RU" sz="4000" b="1" dirty="0"/>
          </a:p>
        </p:txBody>
      </p:sp>
      <p:pic>
        <p:nvPicPr>
          <p:cNvPr id="9" name="Picture 5" descr="snowman_picture_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785926"/>
            <a:ext cx="3154360" cy="3816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15385341-decorative-abstract-snowflak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1916113"/>
            <a:ext cx="2317738" cy="231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15385341-decorative-abstract-snowflak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3643314"/>
            <a:ext cx="2317738" cy="231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e:\Profile\Win7\Desktop\Literatura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6048672"/>
          </a:xfrm>
        </p:spPr>
        <p:txBody>
          <a:bodyPr>
            <a:noAutofit/>
          </a:bodyPr>
          <a:lstStyle/>
          <a:p>
            <a:pPr algn="ctr">
              <a:buNone/>
            </a:pPr>
            <a:endParaRPr lang="ru-RU" sz="2800" dirty="0" smtClean="0">
              <a:latin typeface="Monotype Corsiva" pitchFamily="66" charset="0"/>
            </a:endParaRPr>
          </a:p>
          <a:p>
            <a:pPr algn="ctr">
              <a:buNone/>
            </a:pPr>
            <a:r>
              <a:rPr lang="ru-RU" i="1" dirty="0" smtClean="0">
                <a:latin typeface="Monotype Corsiva" pitchFamily="66" charset="0"/>
              </a:rPr>
              <a:t>Пословица – это краткое, мудрое изречение, </a:t>
            </a:r>
            <a:r>
              <a:rPr lang="ru-RU" dirty="0" smtClean="0">
                <a:latin typeface="Monotype Corsiva" pitchFamily="66" charset="0"/>
              </a:rPr>
              <a:t>которое имеет поучительный смысл и заключает в себе житейскую мудрость.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Пословицы не даром молвятся,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Без них прожить нельзя!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Они великие помощницы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в жизни новые друзья.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Порой они нас наставляют,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Советы мудрые дают,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Порой чему-то поучают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от беды нас берегут.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629</Words>
  <Application>Microsoft Office PowerPoint</Application>
  <PresentationFormat>Экран (4:3)</PresentationFormat>
  <Paragraphs>122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21 февраля - международный день родного языка</vt:lpstr>
      <vt:lpstr>Слайд 2</vt:lpstr>
      <vt:lpstr>Слайд 3</vt:lpstr>
      <vt:lpstr>Слайд 4</vt:lpstr>
      <vt:lpstr>Крылатые выражения</vt:lpstr>
      <vt:lpstr>Слайд 6</vt:lpstr>
      <vt:lpstr> </vt:lpstr>
      <vt:lpstr> </vt:lpstr>
      <vt:lpstr>Слайд 9</vt:lpstr>
      <vt:lpstr>Дополни пословицу</vt:lpstr>
      <vt:lpstr>Слайд 11</vt:lpstr>
      <vt:lpstr>Заповеди речевого этикета</vt:lpstr>
      <vt:lpstr>В день родного языка</vt:lpstr>
      <vt:lpstr>Спасибо за внимание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21 февраля - международный день родного языка</dc:title>
  <dc:creator>Сергей</dc:creator>
  <cp:lastModifiedBy>Юра</cp:lastModifiedBy>
  <cp:revision>16</cp:revision>
  <dcterms:created xsi:type="dcterms:W3CDTF">2018-02-19T12:24:51Z</dcterms:created>
  <dcterms:modified xsi:type="dcterms:W3CDTF">2023-02-26T20:58:36Z</dcterms:modified>
</cp:coreProperties>
</file>